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56" r:id="rId3"/>
    <p:sldId id="2104" r:id="rId4"/>
    <p:sldId id="2107" r:id="rId5"/>
    <p:sldId id="2108" r:id="rId6"/>
    <p:sldId id="2109" r:id="rId7"/>
    <p:sldId id="2106" r:id="rId8"/>
    <p:sldId id="2110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31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FF6600"/>
    <a:srgbClr val="FF3300"/>
    <a:srgbClr val="E6AF00"/>
    <a:srgbClr val="FF9900"/>
    <a:srgbClr val="EBDB0B"/>
    <a:srgbClr val="E6B810"/>
    <a:srgbClr val="00CC00"/>
    <a:srgbClr val="FF2525"/>
    <a:srgbClr val="BC146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8056" autoAdjust="0"/>
    <p:restoredTop sz="84641" autoAdjust="0"/>
  </p:normalViewPr>
  <p:slideViewPr>
    <p:cSldViewPr snapToGrid="0">
      <p:cViewPr varScale="1">
        <p:scale>
          <a:sx n="60" d="100"/>
          <a:sy n="60" d="100"/>
        </p:scale>
        <p:origin x="-108" y="-2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3" d="100"/>
        <a:sy n="133" d="100"/>
      </p:scale>
      <p:origin x="0" y="0"/>
    </p:cViewPr>
  </p:notesTextViewPr>
  <p:sorterViewPr>
    <p:cViewPr varScale="1">
      <p:scale>
        <a:sx n="100" d="100"/>
        <a:sy n="100" d="100"/>
      </p:scale>
      <p:origin x="0" y="-11094"/>
    </p:cViewPr>
  </p:sorterViewPr>
  <p:notesViewPr>
    <p:cSldViewPr snapToGrid="0">
      <p:cViewPr varScale="1">
        <p:scale>
          <a:sx n="66" d="100"/>
          <a:sy n="66" d="100"/>
        </p:scale>
        <p:origin x="3106" y="72"/>
      </p:cViewPr>
      <p:guideLst>
        <p:guide orient="horz" pos="2931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14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48" y="14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pPr/>
              <a:t>9/20/2020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8829976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48" y="8829976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14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8" y="14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pPr/>
              <a:t>9/20/2020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382713" y="655638"/>
            <a:ext cx="9996488" cy="5622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4" rIns="90727" bIns="4536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42" y="6492789"/>
            <a:ext cx="6864132" cy="2138541"/>
          </a:xfrm>
          <a:prstGeom prst="rect">
            <a:avLst/>
          </a:prstGeom>
        </p:spPr>
        <p:txBody>
          <a:bodyPr vert="horz" lIns="90727" tIns="45364" rIns="90727" bIns="4536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8829976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8" y="8829976"/>
            <a:ext cx="3037841" cy="466433"/>
          </a:xfrm>
          <a:prstGeom prst="rect">
            <a:avLst/>
          </a:prstGeom>
        </p:spPr>
        <p:txBody>
          <a:bodyPr vert="horz" lIns="90727" tIns="45364" rIns="90727" bIns="45364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655638"/>
            <a:ext cx="5249863" cy="2952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9155" y="4214765"/>
            <a:ext cx="5797665" cy="1293466"/>
          </a:xfrm>
        </p:spPr>
        <p:txBody>
          <a:bodyPr/>
          <a:lstStyle/>
          <a:p>
            <a:pPr defTabSz="904159">
              <a:defRPr/>
            </a:pPr>
            <a:endParaRPr lang="en-IN" sz="1000" dirty="0">
              <a:solidFill>
                <a:srgbClr val="2D2E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746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65150" y="827088"/>
            <a:ext cx="5784850" cy="3254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2761" y="4443697"/>
            <a:ext cx="6149051" cy="1145056"/>
          </a:xfrm>
        </p:spPr>
        <p:txBody>
          <a:bodyPr/>
          <a:lstStyle/>
          <a:p>
            <a:pPr defTabSz="903629">
              <a:defRPr/>
            </a:pPr>
            <a:endParaRPr lang="en-IN" dirty="0">
              <a:solidFill>
                <a:srgbClr val="FF0000"/>
              </a:solidFill>
            </a:endParaRPr>
          </a:p>
          <a:p>
            <a:pPr defTabSz="903629">
              <a:defRPr/>
            </a:pPr>
            <a:endParaRPr lang="en-IN" dirty="0">
              <a:solidFill>
                <a:srgbClr val="00B050"/>
              </a:solidFill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4159">
              <a:defRPr/>
            </a:pPr>
            <a:fld id="{82869989-EB00-4EE7-BCB5-25BDC5BB29F8}" type="slidenum">
              <a:rPr lang="en-US">
                <a:solidFill>
                  <a:srgbClr val="2D2E2D"/>
                </a:solidFill>
                <a:latin typeface="Arial"/>
              </a:rPr>
              <a:pPr defTabSz="904159">
                <a:defRPr/>
              </a:pPr>
              <a:t>7</a:t>
            </a:fld>
            <a:endParaRPr lang="en-US" dirty="0">
              <a:solidFill>
                <a:srgbClr val="2D2E2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89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583" y="716613"/>
            <a:ext cx="10140388" cy="1619641"/>
          </a:xfrm>
        </p:spPr>
        <p:txBody>
          <a:bodyPr anchor="b">
            <a:normAutofit/>
          </a:bodyPr>
          <a:lstStyle>
            <a:lvl1pPr algn="ctr">
              <a:lnSpc>
                <a:spcPct val="76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039" y="4555074"/>
            <a:ext cx="10089932" cy="676485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accent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373036" y="5296683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 userDrawn="1"/>
        </p:nvSpPr>
        <p:spPr>
          <a:xfrm>
            <a:off x="0" y="0"/>
            <a:ext cx="677333" cy="68564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Oval 2"/>
          <p:cNvSpPr>
            <a:spLocks noChangeArrowheads="1"/>
          </p:cNvSpPr>
          <p:nvPr userDrawn="1"/>
        </p:nvSpPr>
        <p:spPr bwMode="auto">
          <a:xfrm>
            <a:off x="5753224" y="2529962"/>
            <a:ext cx="1098485" cy="82155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9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373036" y="3531065"/>
            <a:ext cx="10090149" cy="57080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9886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6817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195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1"/>
            </a:lvl2pPr>
            <a:lvl3pPr>
              <a:defRPr sz="1200"/>
            </a:lvl3pPr>
            <a:lvl4pPr>
              <a:defRPr sz="1051"/>
            </a:lvl4pPr>
            <a:lvl5pPr>
              <a:defRPr sz="1051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94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7374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15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94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195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62031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7154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8" y="489864"/>
            <a:ext cx="1687287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64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46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c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399117" y="1938341"/>
            <a:ext cx="9584267" cy="3768725"/>
          </a:xfrm>
        </p:spPr>
        <p:txBody>
          <a:bodyPr/>
          <a:lstStyle>
            <a:lvl1pPr marL="171446" indent="-171446">
              <a:buFont typeface="Wingdings" panose="05000000000000000000" pitchFamily="2" charset="2"/>
              <a:buChar char="§"/>
              <a:defRPr sz="2000"/>
            </a:lvl1pPr>
            <a:lvl2pPr marL="342891" indent="-137157">
              <a:buFont typeface="Wingdings" panose="05000000000000000000" pitchFamily="2" charset="2"/>
              <a:buChar char="§"/>
              <a:defRPr sz="1600"/>
            </a:lvl2pPr>
            <a:lvl3pPr marL="514338" indent="-134538">
              <a:buFont typeface="Wingdings" panose="05000000000000000000" pitchFamily="2" charset="2"/>
              <a:buChar char="§"/>
              <a:defRPr sz="1400"/>
            </a:lvl3pPr>
            <a:lvl4pPr marL="685783" indent="-137157">
              <a:buFont typeface="Wingdings" panose="05000000000000000000" pitchFamily="2" charset="2"/>
              <a:buChar char="§"/>
              <a:defRPr sz="1200"/>
            </a:lvl4pPr>
            <a:lvl5pPr marL="857229" indent="-134538">
              <a:buFont typeface="Wingdings" panose="05000000000000000000" pitchFamily="2" charset="2"/>
              <a:buChar char="§"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91830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9309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2444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53000">
              <a:srgbClr val="FFFFFF"/>
            </a:gs>
            <a:gs pos="0">
              <a:srgbClr val="FFFFFF"/>
            </a:gs>
            <a:gs pos="100000">
              <a:srgbClr val="FFFFFF">
                <a:alpha val="65000"/>
                <a:lumMod val="9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429000"/>
            <a:ext cx="9601200" cy="1855772"/>
          </a:xfrm>
          <a:gradFill>
            <a:gsLst>
              <a:gs pos="0">
                <a:schemeClr val="accent1"/>
              </a:gs>
              <a:gs pos="97000">
                <a:schemeClr val="accent1">
                  <a:lumMod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anchor="ctr">
            <a:normAutofit/>
          </a:bodyPr>
          <a:lstStyle>
            <a:lvl1pPr marL="228600" indent="0">
              <a:lnSpc>
                <a:spcPct val="85000"/>
              </a:lnSpc>
              <a:defRPr sz="24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  <a:gradFill>
            <a:gsLst>
              <a:gs pos="0">
                <a:schemeClr val="accent1"/>
              </a:gs>
              <a:gs pos="97000">
                <a:schemeClr val="accent1">
                  <a:lumMod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anchor="ctr">
            <a:normAutofit/>
          </a:bodyPr>
          <a:lstStyle>
            <a:lvl1pPr marL="228600" indent="0"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1pPr>
            <a:lvl2pPr marL="342891" indent="0">
              <a:buNone/>
              <a:defRPr sz="1500"/>
            </a:lvl2pPr>
            <a:lvl3pPr marL="685783" indent="0">
              <a:buNone/>
              <a:defRPr sz="1351"/>
            </a:lvl3pPr>
            <a:lvl4pPr marL="1028674" indent="0">
              <a:buNone/>
              <a:defRPr sz="1200"/>
            </a:lvl4pPr>
            <a:lvl5pPr marL="1371566" indent="0">
              <a:buNone/>
              <a:defRPr sz="1200"/>
            </a:lvl5pPr>
            <a:lvl6pPr marL="1714457" indent="0">
              <a:buNone/>
              <a:defRPr sz="1200"/>
            </a:lvl6pPr>
            <a:lvl7pPr marL="2057349" indent="0">
              <a:buNone/>
              <a:defRPr sz="1200"/>
            </a:lvl7pPr>
            <a:lvl8pPr marL="2400240" indent="0">
              <a:buNone/>
              <a:defRPr sz="1200"/>
            </a:lvl8pPr>
            <a:lvl9pPr marL="2743131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201"/>
            <a:ext cx="4572000" cy="381000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1"/>
            </a:lvl2pPr>
            <a:lvl3pPr>
              <a:defRPr sz="1200"/>
            </a:lvl3pPr>
            <a:lvl4pPr>
              <a:defRPr sz="1051"/>
            </a:lvl4pPr>
            <a:lvl5pPr>
              <a:defRPr sz="10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201"/>
            <a:ext cx="4572000" cy="3810001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1"/>
            </a:lvl2pPr>
            <a:lvl3pPr>
              <a:defRPr sz="1200"/>
            </a:lvl3pPr>
            <a:lvl4pPr>
              <a:defRPr sz="1051"/>
            </a:lvl4pPr>
            <a:lvl5pPr>
              <a:defRPr sz="10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456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30203"/>
            <a:ext cx="9601200" cy="8720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295400" y="1403886"/>
            <a:ext cx="9601200" cy="21801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295400" y="3752850"/>
            <a:ext cx="9601200" cy="2241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851050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accent1"/>
                </a:solidFill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5"/>
            <a:ext cx="4572000" cy="328748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1"/>
            </a:lvl2pPr>
            <a:lvl3pPr>
              <a:defRPr sz="1200"/>
            </a:lvl3pPr>
            <a:lvl4pPr>
              <a:defRPr sz="1051"/>
            </a:lvl4pPr>
            <a:lvl5pPr>
              <a:defRPr sz="1051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accent1"/>
                </a:solidFill>
              </a:defRPr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5"/>
            <a:ext cx="4572000" cy="328748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1"/>
            </a:lvl2pPr>
            <a:lvl3pPr>
              <a:defRPr sz="1200"/>
            </a:lvl3pPr>
            <a:lvl4pPr>
              <a:defRPr sz="1051"/>
            </a:lvl4pPr>
            <a:lvl5pPr>
              <a:defRPr sz="1051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790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16" y="182587"/>
            <a:ext cx="4701746" cy="4764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897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61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2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1" y="6289679"/>
            <a:ext cx="965947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6" y="6289679"/>
            <a:ext cx="6128031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3" y="6289679"/>
            <a:ext cx="918883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84" r:id="rId3"/>
    <p:sldLayoutId id="2147483650" r:id="rId4"/>
    <p:sldLayoutId id="2147483651" r:id="rId5"/>
    <p:sldLayoutId id="2147483652" r:id="rId6"/>
    <p:sldLayoutId id="2147483671" r:id="rId7"/>
    <p:sldLayoutId id="2147483653" r:id="rId8"/>
    <p:sldLayoutId id="2147483654" r:id="rId9"/>
    <p:sldLayoutId id="2147483655" r:id="rId10"/>
    <p:sldLayoutId id="2147483656" r:id="rId11"/>
    <p:sldLayoutId id="2147483669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1351"/>
        </a:spcBef>
        <a:buClr>
          <a:schemeClr val="accent1"/>
        </a:buClr>
        <a:buSzPct val="100000"/>
        <a:buFont typeface="Arial" pitchFamily="34" charset="0"/>
        <a:buChar char="▪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indent="-137157" algn="l" defTabSz="685783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▪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514338" indent="-134538" algn="l" defTabSz="685783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685783" indent="-137157" algn="l" defTabSz="685783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051" kern="1200">
          <a:solidFill>
            <a:schemeClr val="tx1"/>
          </a:solidFill>
          <a:latin typeface="+mn-lt"/>
          <a:ea typeface="+mn-ea"/>
          <a:cs typeface="+mn-cs"/>
        </a:defRPr>
      </a:lvl4pPr>
      <a:lvl5pPr marL="857229" indent="-134538" algn="l" defTabSz="685783" rtl="0" eaLnBrk="1" latinLnBrk="0" hangingPunct="1">
        <a:lnSpc>
          <a:spcPct val="90000"/>
        </a:lnSpc>
        <a:spcBef>
          <a:spcPts val="451"/>
        </a:spcBef>
        <a:buClr>
          <a:schemeClr val="accent1"/>
        </a:buClr>
        <a:buSzPct val="100000"/>
        <a:buFont typeface="Arial" pitchFamily="34" charset="0"/>
        <a:buChar char="▪"/>
        <a:defRPr sz="1051" kern="1200">
          <a:solidFill>
            <a:schemeClr val="tx1"/>
          </a:solidFill>
          <a:latin typeface="+mn-lt"/>
          <a:ea typeface="+mn-ea"/>
          <a:cs typeface="+mn-cs"/>
        </a:defRPr>
      </a:lvl5pPr>
      <a:lvl6pPr marL="1028674" indent="-137157" algn="l" defTabSz="685783" rtl="0" eaLnBrk="1" latinLnBrk="0" hangingPunct="1">
        <a:lnSpc>
          <a:spcPct val="90000"/>
        </a:lnSpc>
        <a:spcBef>
          <a:spcPts val="451"/>
        </a:spcBef>
        <a:buClr>
          <a:schemeClr val="accent1"/>
        </a:buClr>
        <a:buSzPct val="100000"/>
        <a:buFont typeface="Arial" pitchFamily="34" charset="0"/>
        <a:buChar char="▪"/>
        <a:defRPr sz="1051" kern="1200">
          <a:solidFill>
            <a:schemeClr val="tx1"/>
          </a:solidFill>
          <a:latin typeface="+mn-lt"/>
          <a:ea typeface="+mn-ea"/>
          <a:cs typeface="+mn-cs"/>
        </a:defRPr>
      </a:lvl6pPr>
      <a:lvl7pPr marL="1200121" indent="-134538" algn="l" defTabSz="685783" rtl="0" eaLnBrk="1" latinLnBrk="0" hangingPunct="1">
        <a:lnSpc>
          <a:spcPct val="90000"/>
        </a:lnSpc>
        <a:spcBef>
          <a:spcPts val="451"/>
        </a:spcBef>
        <a:buClr>
          <a:schemeClr val="accent1"/>
        </a:buClr>
        <a:buSzPct val="100000"/>
        <a:buFont typeface="Arial" pitchFamily="34" charset="0"/>
        <a:buChar char="▪"/>
        <a:defRPr sz="1051" kern="1200">
          <a:solidFill>
            <a:schemeClr val="tx1"/>
          </a:solidFill>
          <a:latin typeface="+mn-lt"/>
          <a:ea typeface="+mn-ea"/>
          <a:cs typeface="+mn-cs"/>
        </a:defRPr>
      </a:lvl7pPr>
      <a:lvl8pPr marL="1371566" indent="-137157" algn="l" defTabSz="685783" rtl="0" eaLnBrk="1" latinLnBrk="0" hangingPunct="1">
        <a:lnSpc>
          <a:spcPct val="90000"/>
        </a:lnSpc>
        <a:spcBef>
          <a:spcPts val="451"/>
        </a:spcBef>
        <a:buClr>
          <a:schemeClr val="accent1"/>
        </a:buClr>
        <a:buSzPct val="100000"/>
        <a:buFont typeface="Arial" pitchFamily="34" charset="0"/>
        <a:buChar char="▪"/>
        <a:defRPr sz="1051" kern="1200">
          <a:solidFill>
            <a:schemeClr val="tx1"/>
          </a:solidFill>
          <a:latin typeface="+mn-lt"/>
          <a:ea typeface="+mn-ea"/>
          <a:cs typeface="+mn-cs"/>
        </a:defRPr>
      </a:lvl8pPr>
      <a:lvl9pPr marL="1543012" indent="-134538" algn="l" defTabSz="685783" rtl="0" eaLnBrk="1" latinLnBrk="0" hangingPunct="1">
        <a:lnSpc>
          <a:spcPct val="90000"/>
        </a:lnSpc>
        <a:spcBef>
          <a:spcPts val="451"/>
        </a:spcBef>
        <a:buClr>
          <a:schemeClr val="accent1"/>
        </a:buClr>
        <a:buSzPct val="100000"/>
        <a:buFont typeface="Arial" pitchFamily="34" charset="0"/>
        <a:buChar char="▪"/>
        <a:defRPr sz="10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4405" y="569915"/>
            <a:ext cx="11369040" cy="102470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 of National Accounts Aggregates under 2004-05 and 2011-12 series: </a:t>
            </a:r>
            <a:br>
              <a:rPr lang="en-IN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Analytical Comparison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93851" y="3732034"/>
            <a:ext cx="10090149" cy="42900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4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IARNIW 38th Annual conference : </a:t>
            </a:r>
            <a:r>
              <a:rPr lang="en-US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26-27 September 2020</a:t>
            </a:r>
          </a:p>
        </p:txBody>
      </p:sp>
      <p:sp>
        <p:nvSpPr>
          <p:cNvPr id="5" name="Rectangle 4"/>
          <p:cNvSpPr/>
          <p:nvPr/>
        </p:nvSpPr>
        <p:spPr>
          <a:xfrm>
            <a:off x="1736323" y="1545620"/>
            <a:ext cx="9493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000" dirty="0" err="1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Chaitali</a:t>
            </a:r>
            <a:r>
              <a:rPr lang="en-IN" sz="2000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</a:t>
            </a:r>
            <a:r>
              <a:rPr lang="en-IN" sz="2000" dirty="0" err="1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Bhowmick</a:t>
            </a:r>
            <a:r>
              <a:rPr lang="en-IN" sz="2000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, </a:t>
            </a:r>
            <a:r>
              <a:rPr lang="en-IN" sz="2000" dirty="0" err="1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Anupam</a:t>
            </a:r>
            <a:r>
              <a:rPr lang="en-IN" sz="2000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Prakash, </a:t>
            </a:r>
            <a:r>
              <a:rPr lang="en-IN" sz="2000" dirty="0" err="1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Kunal</a:t>
            </a:r>
            <a:r>
              <a:rPr lang="en-IN" sz="2000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</a:t>
            </a:r>
            <a:r>
              <a:rPr lang="en-IN" sz="2000" dirty="0" err="1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Priyadarshi</a:t>
            </a:r>
            <a:r>
              <a:rPr lang="en-IN" sz="2000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, </a:t>
            </a:r>
            <a:r>
              <a:rPr lang="en-IN" sz="2000" dirty="0" err="1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Ishu</a:t>
            </a:r>
            <a:r>
              <a:rPr lang="en-IN" sz="2000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Thakur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82017" y="4439920"/>
            <a:ext cx="10401983" cy="23469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783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en-IN" sz="2400" b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Broad Outline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1600" b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Holistic view of base revision exercise from 2004-05 to 2011-12, delving into the methodological aspects at sub-sector level for the overlapping period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1600" b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Explore the dynamics of the relationship between GDP and select indicators using the dynamic rolling window correlation analysis.</a:t>
            </a:r>
          </a:p>
        </p:txBody>
      </p:sp>
    </p:spTree>
    <p:extLst>
      <p:ext uri="{BB962C8B-B14F-4D97-AF65-F5344CB8AC3E}">
        <p14:creationId xmlns:p14="http://schemas.microsoft.com/office/powerpoint/2010/main" xmlns="" val="359006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247" y="300883"/>
            <a:ext cx="9601200" cy="512139"/>
          </a:xfrm>
          <a:ln>
            <a:noFill/>
          </a:ln>
        </p:spPr>
        <p:txBody>
          <a:bodyPr anchor="t">
            <a:normAutofit/>
          </a:bodyPr>
          <a:lstStyle/>
          <a:p>
            <a:r>
              <a:rPr lang="en-IN" sz="2800" dirty="0">
                <a:solidFill>
                  <a:schemeClr val="bg2">
                    <a:lumMod val="50000"/>
                  </a:schemeClr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Concluding Remarks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81247" y="855717"/>
            <a:ext cx="11522826" cy="16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426513" y="1064087"/>
            <a:ext cx="10846825" cy="4915207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endParaRPr lang="en-IN" sz="1600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0240" y="1462058"/>
            <a:ext cx="11074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Revised figures in the back series reflect mostly the effect of use of newly </a:t>
            </a:r>
            <a:r>
              <a:rPr lang="en-IN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available data sources as well as conceptual and methodological improvements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 question regarding credibility of the NSO as an official co-ordinator of statistical activities in the country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Grey areas: Possible underestimation of the secondary sector especially manufacturing, larger deflator, movement in. net indirect taxes, non-alignment with other indicators etc. require justification on part of the compilers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Availability of more background information which goes into compilation of each sector would be much helpful for better understanding of the economy.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6621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0</TotalTime>
  <Words>177</Words>
  <Application>Microsoft Office PowerPoint</Application>
  <PresentationFormat>Custom</PresentationFormat>
  <Paragraphs>15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Diamond Grid 16x9</vt:lpstr>
      <vt:lpstr>Estimation of National Accounts Aggregates under 2004-05 and 2011-12 series:  An Analytical Comparison</vt:lpstr>
      <vt:lpstr>Slide 2</vt:lpstr>
      <vt:lpstr>Slide 3</vt:lpstr>
      <vt:lpstr>Slide 4</vt:lpstr>
      <vt:lpstr>Slide 5</vt:lpstr>
      <vt:lpstr>Slide 6</vt:lpstr>
      <vt:lpstr>Concluding Remarks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IDG Growth Assessment and Outlook</dc:title>
  <dc:creator/>
  <cp:lastModifiedBy/>
  <cp:revision>4</cp:revision>
  <dcterms:created xsi:type="dcterms:W3CDTF">2017-04-12T06:41:30Z</dcterms:created>
  <dcterms:modified xsi:type="dcterms:W3CDTF">2020-09-20T08:48:48Z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