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drawings/drawing9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7.xml" ContentType="application/vnd.openxmlformats-officedocument.drawingml.chartshapes+xml"/>
  <Override PartName="/ppt/drawings/drawing8.xml" ContentType="application/vnd.openxmlformats-officedocument.drawingml.chartshap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notesMasterIdLst>
    <p:notesMasterId r:id="rId14"/>
  </p:notesMasterIdLst>
  <p:handoutMasterIdLst>
    <p:handoutMasterId r:id="rId15"/>
  </p:handoutMasterIdLst>
  <p:sldIdLst>
    <p:sldId id="257" r:id="rId2"/>
    <p:sldId id="787" r:id="rId3"/>
    <p:sldId id="783" r:id="rId4"/>
    <p:sldId id="784" r:id="rId5"/>
    <p:sldId id="785" r:id="rId6"/>
    <p:sldId id="786" r:id="rId7"/>
    <p:sldId id="788" r:id="rId8"/>
    <p:sldId id="789" r:id="rId9"/>
    <p:sldId id="791" r:id="rId10"/>
    <p:sldId id="703" r:id="rId11"/>
    <p:sldId id="782" r:id="rId12"/>
    <p:sldId id="790" r:id="rId13"/>
  </p:sldIdLst>
  <p:sldSz cx="12192000" cy="6858000"/>
  <p:notesSz cx="7010400" cy="9296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18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37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56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75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943" algn="l" defTabSz="91437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131" algn="l" defTabSz="91437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320" algn="l" defTabSz="91437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509" algn="l" defTabSz="91437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akash, Anupam" initials="PA" lastIdx="3" clrIdx="0">
    <p:extLst>
      <p:ext uri="{19B8F6BF-5375-455C-9EA6-DF929625EA0E}">
        <p15:presenceInfo xmlns:p15="http://schemas.microsoft.com/office/powerpoint/2012/main" xmlns="" userId="S-1-5-21-3426867013-935527372-582709467-12794" providerId="AD"/>
      </p:ext>
    </p:extLst>
  </p:cmAuthor>
  <p:cmAuthor id="2" name="RBI" initials="R" lastIdx="2" clrIdx="1">
    <p:extLst>
      <p:ext uri="{19B8F6BF-5375-455C-9EA6-DF929625EA0E}">
        <p15:presenceInfo xmlns:p15="http://schemas.microsoft.com/office/powerpoint/2012/main" xmlns="" userId="RBI" providerId="None"/>
      </p:ext>
    </p:extLst>
  </p:cmAuthor>
  <p:cmAuthor id="3" name="Shukla, Avdhesh K" initials="SAK" lastIdx="2" clrIdx="2">
    <p:extLst>
      <p:ext uri="{19B8F6BF-5375-455C-9EA6-DF929625EA0E}">
        <p15:presenceInfo xmlns:p15="http://schemas.microsoft.com/office/powerpoint/2012/main" xmlns="" userId="S-1-5-21-3426867013-935527372-582709467-128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F9F"/>
    <a:srgbClr val="FF0000"/>
    <a:srgbClr val="008000"/>
    <a:srgbClr val="FF3300"/>
    <a:srgbClr val="A9D08E"/>
    <a:srgbClr val="FFE699"/>
    <a:srgbClr val="FFCC99"/>
    <a:srgbClr val="FFCC5E"/>
    <a:srgbClr val="FFCC00"/>
    <a:srgbClr val="F2A36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107" autoAdjust="0"/>
    <p:restoredTop sz="94051" autoAdjust="0"/>
  </p:normalViewPr>
  <p:slideViewPr>
    <p:cSldViewPr>
      <p:cViewPr varScale="1">
        <p:scale>
          <a:sx n="73" d="100"/>
          <a:sy n="73" d="100"/>
        </p:scale>
        <p:origin x="-108" y="-20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>
      <p:cViewPr>
        <p:scale>
          <a:sx n="100" d="100"/>
          <a:sy n="100" d="100"/>
        </p:scale>
        <p:origin x="1308" y="-168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E:\anand\WFH\FoF\2018-19\Charts%2020200630_Charts_HH%20-%20merged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E:\anand\WFH\FoF\2018-19\Charts%2020200630_Charts_HH%20-%20merged.xlsx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E:\anand\WFH\FoF\2018-19\Charts%2020200630_Charts_HH%20-%20merged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9.xml"/><Relationship Id="rId2" Type="http://schemas.openxmlformats.org/officeDocument/2006/relationships/oleObject" Target="file:///E:\anand\WFH\FoF\2018-19\Charts%2020200630_Charts_HH%20-%20merged.xlsx" TargetMode="External"/><Relationship Id="rId1" Type="http://schemas.openxmlformats.org/officeDocument/2006/relationships/themeOverride" Target="../theme/themeOverride3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oleObject" Target="file:///E:\anand\WFH\FoF\2018-19\Charts%2020200630_Charts_HH%20-%20merged.xlsx" TargetMode="External"/><Relationship Id="rId1" Type="http://schemas.openxmlformats.org/officeDocument/2006/relationships/themeOverride" Target="../theme/themeOverride1.xml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chartUserShapes" Target="../drawings/drawing1.xml"/><Relationship Id="rId1" Type="http://schemas.openxmlformats.org/officeDocument/2006/relationships/oleObject" Target="file:///E:\anand\WFH\FoF\2018-19\Charts%2020200630_Charts_HH%20-%20merged.xlsx" TargetMode="External"/><Relationship Id="rId4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anand\WFH\FoF\2018-19\Charts%2020200630_Charts_HH%20-%20merged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E:\anand\WFH\FoF\2018-19\Charts%2020200630_Charts_HH%20-%20merged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E:\anand\WFH\FoF\2018-19\Charts%2020200630_Charts_HH%20-%20merged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E:\anand\WFH\FoF\2018-19\Charts%2020200630_Charts_HH%20-%20merged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openxmlformats.org/officeDocument/2006/relationships/oleObject" Target="file:///E:\anand\WFH\FoF\2018-19\Charts%2020200630_Charts_HH%20-%20merged.xlsx" TargetMode="External"/><Relationship Id="rId1" Type="http://schemas.openxmlformats.org/officeDocument/2006/relationships/themeOverride" Target="../theme/themeOverride2.xml"/><Relationship Id="rId4" Type="http://schemas.microsoft.com/office/2011/relationships/chartStyle" Target="style4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E:\anand\WFH\FoF\2018-19\Charts%2020200630_Charts_HH%20-%20merg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IN" b="1"/>
              <a:t>Balance Sheet of RBI</a:t>
            </a:r>
            <a:endParaRPr lang="en-US" b="1"/>
          </a:p>
        </c:rich>
      </c:tx>
      <c:layout>
        <c:manualLayout>
          <c:xMode val="edge"/>
          <c:yMode val="edge"/>
          <c:x val="0.37337010680542421"/>
          <c:y val="2.3889630658785729E-2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6320638107340751"/>
          <c:y val="0.1105674270655998"/>
          <c:w val="0.81783297000175481"/>
          <c:h val="0.69423882735846132"/>
        </c:manualLayout>
      </c:layout>
      <c:lineChart>
        <c:grouping val="standard"/>
        <c:ser>
          <c:idx val="0"/>
          <c:order val="0"/>
          <c:tx>
            <c:strRef>
              <c:f>'Chart 2 (2)'!$A$7:$B$7</c:f>
              <c:strCache>
                <c:ptCount val="2"/>
                <c:pt idx="0">
                  <c:v>Liabilities-GDP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t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'Chart 2 (2)'!$C$6:$K$6</c:f>
              <c:strCache>
                <c:ptCount val="9"/>
                <c:pt idx="0">
                  <c:v>2011-12</c:v>
                </c:pt>
                <c:pt idx="1">
                  <c:v>2012-13</c:v>
                </c:pt>
                <c:pt idx="2">
                  <c:v>2013-14</c:v>
                </c:pt>
                <c:pt idx="3">
                  <c:v>2014-15</c:v>
                </c:pt>
                <c:pt idx="4">
                  <c:v>2015-16</c:v>
                </c:pt>
                <c:pt idx="5">
                  <c:v>2016-17</c:v>
                </c:pt>
                <c:pt idx="6">
                  <c:v>2017-18</c:v>
                </c:pt>
                <c:pt idx="7">
                  <c:v>2018-19</c:v>
                </c:pt>
                <c:pt idx="8">
                  <c:v>2019-20</c:v>
                </c:pt>
              </c:strCache>
            </c:strRef>
          </c:cat>
          <c:val>
            <c:numRef>
              <c:f>'Chart 2 (2)'!$C$7:$K$7</c:f>
              <c:numCache>
                <c:formatCode>0.0</c:formatCode>
                <c:ptCount val="9"/>
                <c:pt idx="0">
                  <c:v>23.813135479801463</c:v>
                </c:pt>
                <c:pt idx="1">
                  <c:v>23.440825661487917</c:v>
                </c:pt>
                <c:pt idx="2">
                  <c:v>23.255903983779877</c:v>
                </c:pt>
                <c:pt idx="3">
                  <c:v>22.634746663676211</c:v>
                </c:pt>
                <c:pt idx="4">
                  <c:v>23.687400857719144</c:v>
                </c:pt>
                <c:pt idx="5">
                  <c:v>20.727147913588837</c:v>
                </c:pt>
                <c:pt idx="6">
                  <c:v>21.663189518679744</c:v>
                </c:pt>
                <c:pt idx="7">
                  <c:v>21.123941469921025</c:v>
                </c:pt>
                <c:pt idx="8">
                  <c:v>24.340126615492576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7B5-4402-8ED2-1D567BB26D31}"/>
            </c:ext>
          </c:extLst>
        </c:ser>
        <c:dLbls/>
        <c:marker val="1"/>
        <c:axId val="69789184"/>
        <c:axId val="69790720"/>
      </c:lineChart>
      <c:catAx>
        <c:axId val="6978918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9790720"/>
        <c:crosses val="autoZero"/>
        <c:auto val="1"/>
        <c:lblAlgn val="ctr"/>
        <c:lblOffset val="100"/>
      </c:catAx>
      <c:valAx>
        <c:axId val="69790720"/>
        <c:scaling>
          <c:orientation val="minMax"/>
        </c:scaling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IN"/>
                  <a:t>Per cent to GDP</a:t>
                </a:r>
              </a:p>
            </c:rich>
          </c:tx>
          <c:layout>
            <c:manualLayout>
              <c:xMode val="edge"/>
              <c:yMode val="edge"/>
              <c:x val="1.0624302534422187E-2"/>
              <c:y val="0.32637750055773834"/>
            </c:manualLayout>
          </c:layout>
          <c:spPr>
            <a:noFill/>
            <a:ln>
              <a:noFill/>
            </a:ln>
            <a:effectLst/>
          </c:spPr>
        </c:title>
        <c:numFmt formatCode="0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9789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solidFill>
        <a:schemeClr val="tx1"/>
      </a:solidFill>
    </a:ln>
    <a:effectLst/>
  </c:spPr>
  <c:txPr>
    <a:bodyPr/>
    <a:lstStyle/>
    <a:p>
      <a:pPr>
        <a:defRPr sz="14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title>
      <c:tx>
        <c:rich>
          <a:bodyPr/>
          <a:lstStyle/>
          <a:p>
            <a:pPr>
              <a:defRPr sz="1600"/>
            </a:pPr>
            <a:r>
              <a:rPr lang="en-US" sz="1600" dirty="0" smtClean="0"/>
              <a:t>Financial </a:t>
            </a:r>
            <a:r>
              <a:rPr lang="en-US" sz="1600" dirty="0"/>
              <a:t>Surplus of the Household Sector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060353455818023"/>
          <c:y val="0.12045349043689413"/>
          <c:w val="0.81074155730533692"/>
          <c:h val="0.56649734594255186"/>
        </c:manualLayout>
      </c:layout>
      <c:barChart>
        <c:barDir val="col"/>
        <c:grouping val="percentStacked"/>
        <c:ser>
          <c:idx val="0"/>
          <c:order val="0"/>
          <c:tx>
            <c:strRef>
              <c:f>'Chart 13 HH Sector'!$M$24</c:f>
              <c:strCache>
                <c:ptCount val="1"/>
                <c:pt idx="0">
                  <c:v>Central Bank</c:v>
                </c:pt>
              </c:strCache>
            </c:strRef>
          </c:tx>
          <c:cat>
            <c:strRef>
              <c:f>'Chart 13 HH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13 HH Sector'!$O$24:$U$24</c:f>
              <c:numCache>
                <c:formatCode>0.0</c:formatCode>
                <c:ptCount val="7"/>
                <c:pt idx="0" formatCode="0">
                  <c:v>15.267786797226481</c:v>
                </c:pt>
                <c:pt idx="1">
                  <c:v>12.030166392167878</c:v>
                </c:pt>
                <c:pt idx="2">
                  <c:v>15.217885314500892</c:v>
                </c:pt>
                <c:pt idx="3">
                  <c:v>18.117273465979913</c:v>
                </c:pt>
                <c:pt idx="4">
                  <c:v>-29.156183787910599</c:v>
                </c:pt>
                <c:pt idx="5">
                  <c:v>36.702755053320203</c:v>
                </c:pt>
                <c:pt idx="6">
                  <c:v>20.552109337109268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30E-4442-A91B-D33420DBC281}"/>
            </c:ext>
          </c:extLst>
        </c:ser>
        <c:ser>
          <c:idx val="1"/>
          <c:order val="1"/>
          <c:tx>
            <c:strRef>
              <c:f>'Chart 13 HH Sector'!$M$25</c:f>
              <c:strCache>
                <c:ptCount val="1"/>
                <c:pt idx="0">
                  <c:v>Other Depository Corporations</c:v>
                </c:pt>
              </c:strCache>
            </c:strRef>
          </c:tx>
          <c:cat>
            <c:strRef>
              <c:f>'Chart 13 HH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13 HH Sector'!$O$25:$U$25</c:f>
              <c:numCache>
                <c:formatCode>0.0</c:formatCode>
                <c:ptCount val="7"/>
                <c:pt idx="0" formatCode="0">
                  <c:v>38.762634143462265</c:v>
                </c:pt>
                <c:pt idx="1">
                  <c:v>41.767823231708967</c:v>
                </c:pt>
                <c:pt idx="2">
                  <c:v>36.070848125160346</c:v>
                </c:pt>
                <c:pt idx="3">
                  <c:v>32.376772442004089</c:v>
                </c:pt>
                <c:pt idx="4">
                  <c:v>53.786998175905687</c:v>
                </c:pt>
                <c:pt idx="5">
                  <c:v>2.169816539156542</c:v>
                </c:pt>
                <c:pt idx="6">
                  <c:v>13.220497459349621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30E-4442-A91B-D33420DBC281}"/>
            </c:ext>
          </c:extLst>
        </c:ser>
        <c:ser>
          <c:idx val="2"/>
          <c:order val="2"/>
          <c:tx>
            <c:strRef>
              <c:f>'Chart 13 HH Sector'!$M$26</c:f>
              <c:strCache>
                <c:ptCount val="1"/>
                <c:pt idx="0">
                  <c:v>Other Financial Corporations</c:v>
                </c:pt>
              </c:strCache>
            </c:strRef>
          </c:tx>
          <c:cat>
            <c:strRef>
              <c:f>'Chart 13 HH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13 HH Sector'!$O$26:$U$26</c:f>
              <c:numCache>
                <c:formatCode>0.0</c:formatCode>
                <c:ptCount val="7"/>
                <c:pt idx="0" formatCode="0">
                  <c:v>44.251211053816817</c:v>
                </c:pt>
                <c:pt idx="1">
                  <c:v>41.304220342693974</c:v>
                </c:pt>
                <c:pt idx="2">
                  <c:v>46.851041063632749</c:v>
                </c:pt>
                <c:pt idx="3">
                  <c:v>41.408664877993594</c:v>
                </c:pt>
                <c:pt idx="4">
                  <c:v>61.98910044849363</c:v>
                </c:pt>
                <c:pt idx="5">
                  <c:v>46.04614885325126</c:v>
                </c:pt>
                <c:pt idx="6">
                  <c:v>48.908295574078551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30E-4442-A91B-D33420DBC281}"/>
            </c:ext>
          </c:extLst>
        </c:ser>
        <c:ser>
          <c:idx val="3"/>
          <c:order val="3"/>
          <c:tx>
            <c:strRef>
              <c:f>'Chart 13 HH Sector'!$M$27</c:f>
              <c:strCache>
                <c:ptCount val="1"/>
                <c:pt idx="0">
                  <c:v>General Government</c:v>
                </c:pt>
              </c:strCache>
            </c:strRef>
          </c:tx>
          <c:cat>
            <c:strRef>
              <c:f>'Chart 13 HH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13 HH Sector'!$O$27:$U$27</c:f>
              <c:numCache>
                <c:formatCode>0.0</c:formatCode>
                <c:ptCount val="7"/>
                <c:pt idx="0" formatCode="0">
                  <c:v>-0.99625796507758257</c:v>
                </c:pt>
                <c:pt idx="1">
                  <c:v>2.7063039106496629</c:v>
                </c:pt>
                <c:pt idx="2">
                  <c:v>8.8560343500338951E-2</c:v>
                </c:pt>
                <c:pt idx="3">
                  <c:v>6.1027594479605165</c:v>
                </c:pt>
                <c:pt idx="4">
                  <c:v>10.115405362975689</c:v>
                </c:pt>
                <c:pt idx="5">
                  <c:v>11.79489541798263</c:v>
                </c:pt>
                <c:pt idx="6">
                  <c:v>15.074575461456641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30E-4442-A91B-D33420DBC281}"/>
            </c:ext>
          </c:extLst>
        </c:ser>
        <c:ser>
          <c:idx val="4"/>
          <c:order val="4"/>
          <c:tx>
            <c:strRef>
              <c:f>'Chart 13 HH Sector'!$M$28</c:f>
              <c:strCache>
                <c:ptCount val="1"/>
                <c:pt idx="0">
                  <c:v>Private Non-Financial Corporations</c:v>
                </c:pt>
              </c:strCache>
            </c:strRef>
          </c:tx>
          <c:cat>
            <c:strRef>
              <c:f>'Chart 13 HH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13 HH Sector'!$O$28:$U$28</c:f>
              <c:numCache>
                <c:formatCode>0.0</c:formatCode>
                <c:ptCount val="7"/>
                <c:pt idx="0" formatCode="0">
                  <c:v>2.1767551408027073</c:v>
                </c:pt>
                <c:pt idx="1">
                  <c:v>0.52741598038037507</c:v>
                </c:pt>
                <c:pt idx="2">
                  <c:v>0.40431774734354192</c:v>
                </c:pt>
                <c:pt idx="3">
                  <c:v>0.35334586736955204</c:v>
                </c:pt>
                <c:pt idx="4">
                  <c:v>0.5671217198569799</c:v>
                </c:pt>
                <c:pt idx="5">
                  <c:v>9.2619604666511757E-2</c:v>
                </c:pt>
                <c:pt idx="6">
                  <c:v>0.44460159078176326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30E-4442-A91B-D33420DBC281}"/>
            </c:ext>
          </c:extLst>
        </c:ser>
        <c:ser>
          <c:idx val="5"/>
          <c:order val="5"/>
          <c:tx>
            <c:strRef>
              <c:f>'Chart 13 HH Sector'!$M$29</c:f>
              <c:strCache>
                <c:ptCount val="1"/>
                <c:pt idx="0">
                  <c:v>Rest of the Sector</c:v>
                </c:pt>
              </c:strCache>
            </c:strRef>
          </c:tx>
          <c:cat>
            <c:strRef>
              <c:f>'Chart 13 HH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13 HH Sector'!$O$29:$U$29</c:f>
              <c:numCache>
                <c:formatCode>0.0</c:formatCode>
                <c:ptCount val="7"/>
                <c:pt idx="0">
                  <c:v>0.53787082976930667</c:v>
                </c:pt>
                <c:pt idx="1">
                  <c:v>0.52741598038037507</c:v>
                </c:pt>
                <c:pt idx="2">
                  <c:v>0.40431774734354192</c:v>
                </c:pt>
                <c:pt idx="3">
                  <c:v>0.35334586736955204</c:v>
                </c:pt>
                <c:pt idx="4">
                  <c:v>0.5671217198569799</c:v>
                </c:pt>
                <c:pt idx="5">
                  <c:v>9.2619604666511757E-2</c:v>
                </c:pt>
                <c:pt idx="6">
                  <c:v>0.44460159078176326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030E-4442-A91B-D33420DBC281}"/>
            </c:ext>
          </c:extLst>
        </c:ser>
        <c:dLbls/>
        <c:overlap val="100"/>
        <c:axId val="71718784"/>
        <c:axId val="71720320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6"/>
                <c:order val="6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13 HH Sector'!$M$30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13 HH Sector'!$O$23:$U$23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'Chart 13 HH Sector'!$O$30:$U$30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6-030E-4442-A91B-D33420DBC281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13 HH Sector'!$M$31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13 HH Sector'!$O$23:$U$23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13 HH Sector'!$O$31:$U$31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7-030E-4442-A91B-D33420DBC281}"/>
                  </c:ext>
                </c:extLst>
              </c15:ser>
            </c15:filteredBarSeries>
            <c15:filteredBarSeries>
              <c15:ser>
                <c:idx val="8"/>
                <c:order val="8"/>
                <c:tx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13 HH Sector'!$M$32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13 HH Sector'!$O$23:$U$23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13 HH Sector'!$O$32:$U$32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8-030E-4442-A91B-D33420DBC281}"/>
                  </c:ext>
                </c:extLst>
              </c15:ser>
            </c15:filteredBarSeries>
          </c:ext>
        </c:extLst>
      </c:barChart>
      <c:lineChart>
        <c:grouping val="standard"/>
        <c:ser>
          <c:idx val="9"/>
          <c:order val="6"/>
          <c:tx>
            <c:strRef>
              <c:f>'Chart 13 HH Sector'!$M$33</c:f>
              <c:strCache>
                <c:ptCount val="1"/>
                <c:pt idx="0">
                  <c:v>Resource Gap (RHS)</c:v>
                </c:pt>
              </c:strCache>
            </c:strRef>
          </c:tx>
          <c:marker>
            <c:symbol val="none"/>
          </c:marker>
          <c:cat>
            <c:strRef>
              <c:f>'Chart 13 HH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13 HH Sector'!$O$33:$U$33</c:f>
              <c:numCache>
                <c:formatCode>0.0</c:formatCode>
                <c:ptCount val="7"/>
                <c:pt idx="0">
                  <c:v>8.3322442699638088</c:v>
                </c:pt>
                <c:pt idx="1">
                  <c:v>8.3580713894944854</c:v>
                </c:pt>
                <c:pt idx="2">
                  <c:v>7.9815968726362181</c:v>
                </c:pt>
                <c:pt idx="3">
                  <c:v>9.0999985515876496</c:v>
                </c:pt>
                <c:pt idx="4">
                  <c:v>8.3808761177559621</c:v>
                </c:pt>
                <c:pt idx="5">
                  <c:v>8.6995807396284626</c:v>
                </c:pt>
                <c:pt idx="6">
                  <c:v>8.1549696213394807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9-030E-4442-A91B-D33420DBC281}"/>
            </c:ext>
          </c:extLst>
        </c:ser>
        <c:ser>
          <c:idx val="10"/>
          <c:order val="7"/>
          <c:tx>
            <c:strRef>
              <c:f>'Chart 13 HH Sector'!$M$34</c:f>
              <c:strCache>
                <c:ptCount val="1"/>
                <c:pt idx="0">
                  <c:v>Financial Resources (RHS)</c:v>
                </c:pt>
              </c:strCache>
            </c:strRef>
          </c:tx>
          <c:marker>
            <c:symbol val="none"/>
          </c:marker>
          <c:cat>
            <c:strRef>
              <c:f>'Chart 13 HH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13 HH Sector'!$O$34:$U$34</c:f>
              <c:numCache>
                <c:formatCode>0.0</c:formatCode>
                <c:ptCount val="7"/>
                <c:pt idx="0">
                  <c:v>3.7692446206007193</c:v>
                </c:pt>
                <c:pt idx="1">
                  <c:v>3.6238757050634769</c:v>
                </c:pt>
                <c:pt idx="2">
                  <c:v>3.4325362744169192</c:v>
                </c:pt>
                <c:pt idx="3">
                  <c:v>3.1686844045990306</c:v>
                </c:pt>
                <c:pt idx="4">
                  <c:v>3.4398873405868753</c:v>
                </c:pt>
                <c:pt idx="5">
                  <c:v>4.8718755271252343</c:v>
                </c:pt>
                <c:pt idx="6">
                  <c:v>4.4650300194391468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A-030E-4442-A91B-D33420DBC281}"/>
            </c:ext>
          </c:extLst>
        </c:ser>
        <c:ser>
          <c:idx val="11"/>
          <c:order val="8"/>
          <c:tx>
            <c:strRef>
              <c:f>'Chart 13 HH Sector'!$M$35</c:f>
              <c:strCache>
                <c:ptCount val="1"/>
                <c:pt idx="0">
                  <c:v>Financial Uses (RHS)</c:v>
                </c:pt>
              </c:strCache>
            </c:strRef>
          </c:tx>
          <c:marker>
            <c:symbol val="none"/>
          </c:marker>
          <c:cat>
            <c:strRef>
              <c:f>'Chart 13 HH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13 HH Sector'!$O$35:$U$35</c:f>
              <c:numCache>
                <c:formatCode>0.0</c:formatCode>
                <c:ptCount val="7"/>
                <c:pt idx="0">
                  <c:v>12.101488890564527</c:v>
                </c:pt>
                <c:pt idx="1">
                  <c:v>11.981947094557965</c:v>
                </c:pt>
                <c:pt idx="2">
                  <c:v>11.414133147053137</c:v>
                </c:pt>
                <c:pt idx="3">
                  <c:v>12.26868295618668</c:v>
                </c:pt>
                <c:pt idx="4">
                  <c:v>11.820763458342835</c:v>
                </c:pt>
                <c:pt idx="5">
                  <c:v>13.571456266753698</c:v>
                </c:pt>
                <c:pt idx="6">
                  <c:v>12.619999640778628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B-030E-4442-A91B-D33420DBC281}"/>
            </c:ext>
          </c:extLst>
        </c:ser>
        <c:dLbls/>
        <c:marker val="1"/>
        <c:axId val="71740800"/>
        <c:axId val="71738880"/>
      </c:lineChart>
      <c:catAx>
        <c:axId val="71718784"/>
        <c:scaling>
          <c:orientation val="minMax"/>
        </c:scaling>
        <c:axPos val="b"/>
        <c:numFmt formatCode="General" sourceLinked="0"/>
        <c:tickLblPos val="low"/>
        <c:txPr>
          <a:bodyPr/>
          <a:lstStyle/>
          <a:p>
            <a:pPr>
              <a:defRPr b="0"/>
            </a:pPr>
            <a:endParaRPr lang="en-US"/>
          </a:p>
        </c:txPr>
        <c:crossAx val="71720320"/>
        <c:crosses val="autoZero"/>
        <c:auto val="1"/>
        <c:lblAlgn val="ctr"/>
        <c:lblOffset val="100"/>
      </c:catAx>
      <c:valAx>
        <c:axId val="71720320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Share in Financial Surplus</a:t>
                </a:r>
              </a:p>
            </c:rich>
          </c:tx>
          <c:layout>
            <c:manualLayout>
              <c:xMode val="edge"/>
              <c:yMode val="edge"/>
              <c:x val="1.2818730509626963E-2"/>
              <c:y val="0.29965430377540841"/>
            </c:manualLayout>
          </c:layout>
        </c:title>
        <c:numFmt formatCode="0%" sourceLinked="1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71718784"/>
        <c:crosses val="autoZero"/>
        <c:crossBetween val="between"/>
      </c:valAx>
      <c:valAx>
        <c:axId val="71738880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Per cent of NNI</a:t>
                </a:r>
              </a:p>
            </c:rich>
          </c:tx>
          <c:layout>
            <c:manualLayout>
              <c:xMode val="edge"/>
              <c:yMode val="edge"/>
              <c:x val="0.95756178477690268"/>
              <c:y val="0.35789019243625014"/>
            </c:manualLayout>
          </c:layout>
        </c:title>
        <c:numFmt formatCode="0" sourceLinked="0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71740800"/>
        <c:crosses val="max"/>
        <c:crossBetween val="between"/>
      </c:valAx>
      <c:catAx>
        <c:axId val="71740800"/>
        <c:scaling>
          <c:orientation val="minMax"/>
        </c:scaling>
        <c:delete val="1"/>
        <c:axPos val="b"/>
        <c:numFmt formatCode="General" sourceLinked="1"/>
        <c:tickLblPos val="nextTo"/>
        <c:crossAx val="71738880"/>
        <c:crosses val="autoZero"/>
        <c:auto val="1"/>
        <c:lblAlgn val="ctr"/>
        <c:lblOffset val="100"/>
      </c:catAx>
    </c:plotArea>
    <c:legend>
      <c:legendPos val="b"/>
      <c:layout>
        <c:manualLayout>
          <c:xMode val="edge"/>
          <c:yMode val="edge"/>
          <c:x val="7.0309011373578308E-3"/>
          <c:y val="0.74876980623695544"/>
          <c:w val="0.98397177788822621"/>
          <c:h val="0.10439855395434061"/>
        </c:manualLayout>
      </c:layout>
      <c:txPr>
        <a:bodyPr/>
        <a:lstStyle/>
        <a:p>
          <a:pPr>
            <a:defRPr b="0"/>
          </a:pPr>
          <a:endParaRPr lang="en-US"/>
        </a:p>
      </c:txPr>
    </c:legend>
    <c:plotVisOnly val="1"/>
    <c:dispBlanksAs val="gap"/>
  </c:chart>
  <c:spPr>
    <a:ln>
      <a:solidFill>
        <a:sysClr val="windowText" lastClr="000000"/>
      </a:solidFill>
    </a:ln>
  </c:spPr>
  <c:txPr>
    <a:bodyPr/>
    <a:lstStyle/>
    <a:p>
      <a:pPr>
        <a:defRPr b="1" cap="none" spc="0">
          <a:ln w="1905"/>
          <a:solidFill>
            <a:sysClr val="windowText" lastClr="000000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title>
      <c:tx>
        <c:rich>
          <a:bodyPr/>
          <a:lstStyle/>
          <a:p>
            <a:pPr>
              <a:defRPr sz="1600"/>
            </a:pPr>
            <a:r>
              <a:rPr lang="en-US" sz="1600" dirty="0" smtClean="0"/>
              <a:t>Change </a:t>
            </a:r>
            <a:r>
              <a:rPr lang="en-US" sz="1600" dirty="0"/>
              <a:t>in </a:t>
            </a:r>
            <a:r>
              <a:rPr lang="en-US" sz="1600" dirty="0" smtClean="0"/>
              <a:t>Liabilities</a:t>
            </a:r>
            <a:endParaRPr lang="en-IN" sz="1600" dirty="0"/>
          </a:p>
        </c:rich>
      </c:tx>
      <c:layout/>
    </c:title>
    <c:plotArea>
      <c:layout>
        <c:manualLayout>
          <c:layoutTarget val="inner"/>
          <c:xMode val="edge"/>
          <c:yMode val="edge"/>
          <c:x val="9.9095000020473265E-2"/>
          <c:y val="9.7135016396331736E-2"/>
          <c:w val="0.81128846413699052"/>
          <c:h val="0.6178115033252668"/>
        </c:manualLayout>
      </c:layout>
      <c:barChart>
        <c:barDir val="col"/>
        <c:grouping val="stacked"/>
        <c:ser>
          <c:idx val="0"/>
          <c:order val="0"/>
          <c:tx>
            <c:strRef>
              <c:f>'Chart 14 ROW Claims'!$C$30</c:f>
              <c:strCache>
                <c:ptCount val="1"/>
                <c:pt idx="0">
                  <c:v>Central Bank</c:v>
                </c:pt>
              </c:strCache>
            </c:strRef>
          </c:tx>
          <c:cat>
            <c:strRef>
              <c:f>'Chart 14 ROW Claims'!$E$29:$K$29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14 ROW Claims'!$E$30:$K$30</c:f>
              <c:numCache>
                <c:formatCode>0.0</c:formatCode>
                <c:ptCount val="7"/>
                <c:pt idx="0">
                  <c:v>20.397693836474915</c:v>
                </c:pt>
                <c:pt idx="1">
                  <c:v>36.773119993491413</c:v>
                </c:pt>
                <c:pt idx="2">
                  <c:v>94.807537987097945</c:v>
                </c:pt>
                <c:pt idx="3">
                  <c:v>65.63268844329825</c:v>
                </c:pt>
                <c:pt idx="4">
                  <c:v>116.23228982687769</c:v>
                </c:pt>
                <c:pt idx="5">
                  <c:v>94.125988016222649</c:v>
                </c:pt>
                <c:pt idx="6">
                  <c:v>-19.124732205012972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A95-4D2D-A01E-D7C8EE904C70}"/>
            </c:ext>
          </c:extLst>
        </c:ser>
        <c:ser>
          <c:idx val="1"/>
          <c:order val="1"/>
          <c:tx>
            <c:strRef>
              <c:f>'Chart 14 ROW Claims'!$C$31</c:f>
              <c:strCache>
                <c:ptCount val="1"/>
                <c:pt idx="0">
                  <c:v>Other Depository Corporations</c:v>
                </c:pt>
              </c:strCache>
            </c:strRef>
          </c:tx>
          <c:cat>
            <c:strRef>
              <c:f>'Chart 14 ROW Claims'!$E$29:$K$29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14 ROW Claims'!$E$31:$K$31</c:f>
              <c:numCache>
                <c:formatCode>0.0</c:formatCode>
                <c:ptCount val="7"/>
                <c:pt idx="0">
                  <c:v>7.0766572431497474</c:v>
                </c:pt>
                <c:pt idx="1">
                  <c:v>17.175537957071665</c:v>
                </c:pt>
                <c:pt idx="2">
                  <c:v>2.3717000834394071</c:v>
                </c:pt>
                <c:pt idx="3">
                  <c:v>15.396088974034338</c:v>
                </c:pt>
                <c:pt idx="4">
                  <c:v>-4.8191135079687282</c:v>
                </c:pt>
                <c:pt idx="5">
                  <c:v>0.62814094080518013</c:v>
                </c:pt>
                <c:pt idx="6">
                  <c:v>45.841061235540849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A95-4D2D-A01E-D7C8EE904C70}"/>
            </c:ext>
          </c:extLst>
        </c:ser>
        <c:ser>
          <c:idx val="2"/>
          <c:order val="2"/>
          <c:tx>
            <c:strRef>
              <c:f>'Chart 14 ROW Claims'!$C$32</c:f>
              <c:strCache>
                <c:ptCount val="1"/>
                <c:pt idx="0">
                  <c:v>General Government</c:v>
                </c:pt>
              </c:strCache>
            </c:strRef>
          </c:tx>
          <c:cat>
            <c:strRef>
              <c:f>'Chart 14 ROW Claims'!$E$29:$K$29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14 ROW Claims'!$E$32:$K$32</c:f>
              <c:numCache>
                <c:formatCode>0.0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A95-4D2D-A01E-D7C8EE904C70}"/>
            </c:ext>
          </c:extLst>
        </c:ser>
        <c:ser>
          <c:idx val="3"/>
          <c:order val="3"/>
          <c:tx>
            <c:strRef>
              <c:f>'Chart 14 ROW Claims'!$C$33</c:f>
              <c:strCache>
                <c:ptCount val="1"/>
                <c:pt idx="0">
                  <c:v>Private Non-Financial Corporations</c:v>
                </c:pt>
              </c:strCache>
            </c:strRef>
          </c:tx>
          <c:cat>
            <c:strRef>
              <c:f>'Chart 14 ROW Claims'!$E$29:$K$29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14 ROW Claims'!$E$33:$K$33</c:f>
              <c:numCache>
                <c:formatCode>0.0</c:formatCode>
                <c:ptCount val="7"/>
                <c:pt idx="0">
                  <c:v>1.5333281950319104</c:v>
                </c:pt>
                <c:pt idx="1">
                  <c:v>0.46064175158630755</c:v>
                </c:pt>
                <c:pt idx="2">
                  <c:v>0.50206504532368901</c:v>
                </c:pt>
                <c:pt idx="3">
                  <c:v>1.7077575667881975</c:v>
                </c:pt>
                <c:pt idx="4">
                  <c:v>0.93472295287720142</c:v>
                </c:pt>
                <c:pt idx="5">
                  <c:v>0.14954189914019628</c:v>
                </c:pt>
                <c:pt idx="6">
                  <c:v>0.48402322444224549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A95-4D2D-A01E-D7C8EE904C70}"/>
            </c:ext>
          </c:extLst>
        </c:ser>
        <c:ser>
          <c:idx val="4"/>
          <c:order val="4"/>
          <c:tx>
            <c:strRef>
              <c:f>'Chart 14 ROW Claims'!$C$34</c:f>
              <c:strCache>
                <c:ptCount val="1"/>
                <c:pt idx="0">
                  <c:v>Rest of the Sectors</c:v>
                </c:pt>
              </c:strCache>
            </c:strRef>
          </c:tx>
          <c:cat>
            <c:strRef>
              <c:f>'Chart 14 ROW Claims'!$E$29:$K$29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14 ROW Claims'!$E$34:$K$34</c:f>
              <c:numCache>
                <c:formatCode>0.0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A95-4D2D-A01E-D7C8EE904C70}"/>
            </c:ext>
          </c:extLst>
        </c:ser>
        <c:dLbls/>
        <c:overlap val="100"/>
        <c:axId val="71883776"/>
        <c:axId val="71762688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5"/>
                <c:order val="5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14 ROW Claims'!$C$35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14 ROW Claims'!$E$29:$K$29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'Chart 14 ROW Claims'!$E$35:$K$35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5-5A95-4D2D-A01E-D7C8EE904C70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14 ROW Claims'!$C$36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14 ROW Claims'!$E$29:$K$29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14 ROW Claims'!$E$36:$K$36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6-5A95-4D2D-A01E-D7C8EE904C70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14 ROW Claims'!$C$37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14 ROW Claims'!$E$29:$K$29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14 ROW Claims'!$E$37:$K$37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7-5A95-4D2D-A01E-D7C8EE904C70}"/>
                  </c:ext>
                </c:extLst>
              </c15:ser>
            </c15:filteredBarSeries>
            <c15:filteredBarSeries>
              <c15:ser>
                <c:idx val="8"/>
                <c:order val="8"/>
                <c:tx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14 ROW Claims'!$C$38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14 ROW Claims'!$E$29:$K$29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14 ROW Claims'!$E$38:$K$38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8-5A95-4D2D-A01E-D7C8EE904C70}"/>
                  </c:ext>
                </c:extLst>
              </c15:ser>
            </c15:filteredBarSeries>
          </c:ext>
        </c:extLst>
      </c:barChart>
      <c:lineChart>
        <c:grouping val="standard"/>
        <c:ser>
          <c:idx val="9"/>
          <c:order val="5"/>
          <c:tx>
            <c:strRef>
              <c:f>'Chart 14 ROW Claims'!$C$39</c:f>
              <c:strCache>
                <c:ptCount val="1"/>
                <c:pt idx="0">
                  <c:v>Net Financial Claims (RHS)</c:v>
                </c:pt>
              </c:strCache>
            </c:strRef>
          </c:tx>
          <c:marker>
            <c:symbol val="none"/>
          </c:marker>
          <c:cat>
            <c:strRef>
              <c:f>'Chart 14 ROW Claims'!$E$29:$K$29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14 ROW Claims'!$E$39:$K$39</c:f>
              <c:numCache>
                <c:formatCode>0.0</c:formatCode>
                <c:ptCount val="7"/>
                <c:pt idx="0">
                  <c:v>1.1577641205244589</c:v>
                </c:pt>
                <c:pt idx="1">
                  <c:v>2.6390787452123052</c:v>
                </c:pt>
                <c:pt idx="2">
                  <c:v>3.631028127588249</c:v>
                </c:pt>
                <c:pt idx="3">
                  <c:v>1.4522991822275664</c:v>
                </c:pt>
                <c:pt idx="4">
                  <c:v>0.91083126729918251</c:v>
                </c:pt>
                <c:pt idx="5">
                  <c:v>1.9693005963097174</c:v>
                </c:pt>
                <c:pt idx="6">
                  <c:v>0.6292368224016176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9-5A95-4D2D-A01E-D7C8EE904C70}"/>
            </c:ext>
          </c:extLst>
        </c:ser>
        <c:dLbls/>
        <c:marker val="1"/>
        <c:axId val="71779072"/>
        <c:axId val="71764608"/>
      </c:lineChart>
      <c:catAx>
        <c:axId val="71883776"/>
        <c:scaling>
          <c:orientation val="minMax"/>
        </c:scaling>
        <c:axPos val="b"/>
        <c:numFmt formatCode="General" sourceLinked="0"/>
        <c:tickLblPos val="low"/>
        <c:txPr>
          <a:bodyPr/>
          <a:lstStyle/>
          <a:p>
            <a:pPr>
              <a:defRPr b="0"/>
            </a:pPr>
            <a:endParaRPr lang="en-US"/>
          </a:p>
        </c:txPr>
        <c:crossAx val="71762688"/>
        <c:crosses val="autoZero"/>
        <c:auto val="1"/>
        <c:lblAlgn val="ctr"/>
        <c:lblOffset val="100"/>
      </c:catAx>
      <c:valAx>
        <c:axId val="7176268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US" sz="1200" b="0"/>
                  <a:t>Share in Net Financial Claims</a:t>
                </a:r>
              </a:p>
            </c:rich>
          </c:tx>
          <c:layout>
            <c:manualLayout>
              <c:xMode val="edge"/>
              <c:yMode val="edge"/>
              <c:x val="5.6350600480712118E-3"/>
              <c:y val="0.19892973809928438"/>
            </c:manualLayout>
          </c:layout>
        </c:title>
        <c:numFmt formatCode="0" sourceLinked="0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71883776"/>
        <c:crosses val="autoZero"/>
        <c:crossBetween val="between"/>
      </c:valAx>
      <c:valAx>
        <c:axId val="71764608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US" sz="1200" b="0"/>
                  <a:t>Per cent of NNI</a:t>
                </a:r>
              </a:p>
            </c:rich>
          </c:tx>
          <c:layout>
            <c:manualLayout>
              <c:xMode val="edge"/>
              <c:yMode val="edge"/>
              <c:x val="0.95944394626178764"/>
              <c:y val="0.28597997192796953"/>
            </c:manualLayout>
          </c:layout>
        </c:title>
        <c:numFmt formatCode="0.0" sourceLinked="1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71779072"/>
        <c:crosses val="max"/>
        <c:crossBetween val="between"/>
      </c:valAx>
      <c:catAx>
        <c:axId val="71779072"/>
        <c:scaling>
          <c:orientation val="minMax"/>
        </c:scaling>
        <c:delete val="1"/>
        <c:axPos val="b"/>
        <c:numFmt formatCode="General" sourceLinked="1"/>
        <c:tickLblPos val="nextTo"/>
        <c:crossAx val="71764608"/>
        <c:crosses val="autoZero"/>
        <c:auto val="1"/>
        <c:lblAlgn val="ctr"/>
        <c:lblOffset val="100"/>
      </c:catAx>
    </c:plotArea>
    <c:legend>
      <c:legendPos val="b"/>
      <c:layout>
        <c:manualLayout>
          <c:xMode val="edge"/>
          <c:yMode val="edge"/>
          <c:x val="1.2112084505106232E-2"/>
          <c:y val="0.79546699046201952"/>
          <c:w val="0.98100538125975156"/>
          <c:h val="0.1001919998095476"/>
        </c:manualLayout>
      </c:layout>
      <c:txPr>
        <a:bodyPr/>
        <a:lstStyle/>
        <a:p>
          <a:pPr>
            <a:defRPr b="0"/>
          </a:pPr>
          <a:endParaRPr lang="en-US"/>
        </a:p>
      </c:txPr>
    </c:legend>
    <c:plotVisOnly val="1"/>
    <c:dispBlanksAs val="gap"/>
  </c:chart>
  <c:spPr>
    <a:ln>
      <a:solidFill>
        <a:sysClr val="windowText" lastClr="000000"/>
      </a:solidFill>
    </a:ln>
  </c:spPr>
  <c:txPr>
    <a:bodyPr/>
    <a:lstStyle/>
    <a:p>
      <a:pPr>
        <a:defRPr b="1" cap="none" spc="0">
          <a:ln w="1905"/>
          <a:solidFill>
            <a:sysClr val="windowText" lastClr="000000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en-IN" sz="1600" dirty="0" smtClean="0"/>
              <a:t>Net </a:t>
            </a:r>
            <a:r>
              <a:rPr lang="en-IN" sz="1600" dirty="0"/>
              <a:t>Acquisition of Financial </a:t>
            </a:r>
            <a:r>
              <a:rPr lang="en-IN" sz="1600" dirty="0" smtClean="0"/>
              <a:t>Assets</a:t>
            </a:r>
            <a:endParaRPr lang="en-IN" sz="1600" dirty="0"/>
          </a:p>
        </c:rich>
      </c:tx>
      <c:layout>
        <c:manualLayout>
          <c:xMode val="edge"/>
          <c:yMode val="edge"/>
          <c:x val="0.22075969076089172"/>
          <c:y val="4.7779252329943961E-3"/>
        </c:manualLayout>
      </c:layout>
    </c:title>
    <c:plotArea>
      <c:layout>
        <c:manualLayout>
          <c:layoutTarget val="inner"/>
          <c:xMode val="edge"/>
          <c:yMode val="edge"/>
          <c:x val="9.9095000020473265E-2"/>
          <c:y val="9.7135016396331736E-2"/>
          <c:w val="0.81128846413699052"/>
          <c:h val="0.58902505649221382"/>
        </c:manualLayout>
      </c:layout>
      <c:barChart>
        <c:barDir val="col"/>
        <c:grouping val="stacked"/>
        <c:ser>
          <c:idx val="0"/>
          <c:order val="0"/>
          <c:tx>
            <c:strRef>
              <c:f>'Chart 15 ROW Assest'!$C$30</c:f>
              <c:strCache>
                <c:ptCount val="1"/>
                <c:pt idx="0">
                  <c:v>Central Bank</c:v>
                </c:pt>
              </c:strCache>
            </c:strRef>
          </c:tx>
          <c:cat>
            <c:strRef>
              <c:f>'Chart 15 ROW Assest'!$E$29:$K$29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15 ROW Assest'!$E$30:$K$30</c:f>
              <c:numCache>
                <c:formatCode>0.0</c:formatCode>
                <c:ptCount val="7"/>
                <c:pt idx="0">
                  <c:v>0.46092761514344638</c:v>
                </c:pt>
                <c:pt idx="1">
                  <c:v>0.65729162167713273</c:v>
                </c:pt>
                <c:pt idx="2">
                  <c:v>1.8882503173229639</c:v>
                </c:pt>
                <c:pt idx="3">
                  <c:v>-0.46805675885818154</c:v>
                </c:pt>
                <c:pt idx="4">
                  <c:v>0.85374074361074059</c:v>
                </c:pt>
                <c:pt idx="5">
                  <c:v>-4.321498048953008E-4</c:v>
                </c:pt>
                <c:pt idx="6">
                  <c:v>0.4523999527544863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A95-4D2D-A01E-D7C8EE904C70}"/>
            </c:ext>
          </c:extLst>
        </c:ser>
        <c:ser>
          <c:idx val="1"/>
          <c:order val="1"/>
          <c:tx>
            <c:strRef>
              <c:f>'Chart 15 ROW Assest'!$C$31</c:f>
              <c:strCache>
                <c:ptCount val="1"/>
                <c:pt idx="0">
                  <c:v>Other Depository Corporations</c:v>
                </c:pt>
              </c:strCache>
            </c:strRef>
          </c:tx>
          <c:cat>
            <c:strRef>
              <c:f>'Chart 15 ROW Assest'!$E$29:$K$29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15 ROW Assest'!$E$31:$K$31</c:f>
              <c:numCache>
                <c:formatCode>0.0</c:formatCode>
                <c:ptCount val="7"/>
                <c:pt idx="0">
                  <c:v>16.740430536810969</c:v>
                </c:pt>
                <c:pt idx="1">
                  <c:v>42.538198675768498</c:v>
                </c:pt>
                <c:pt idx="2">
                  <c:v>12.460546542953924</c:v>
                </c:pt>
                <c:pt idx="3">
                  <c:v>28.737209869155851</c:v>
                </c:pt>
                <c:pt idx="4">
                  <c:v>-53.110802529261242</c:v>
                </c:pt>
                <c:pt idx="5">
                  <c:v>17.523229761542137</c:v>
                </c:pt>
                <c:pt idx="6">
                  <c:v>18.805399903265666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A95-4D2D-A01E-D7C8EE904C70}"/>
            </c:ext>
          </c:extLst>
        </c:ser>
        <c:ser>
          <c:idx val="2"/>
          <c:order val="2"/>
          <c:tx>
            <c:strRef>
              <c:f>'Chart 15 ROW Assest'!$C$32</c:f>
              <c:strCache>
                <c:ptCount val="1"/>
                <c:pt idx="0">
                  <c:v>Other Financial Corporations</c:v>
                </c:pt>
              </c:strCache>
            </c:strRef>
          </c:tx>
          <c:cat>
            <c:strRef>
              <c:f>'Chart 15 ROW Assest'!$E$29:$K$29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15 ROW Assest'!$E$32:$K$32</c:f>
              <c:numCache>
                <c:formatCode>0.0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A95-4D2D-A01E-D7C8EE904C70}"/>
            </c:ext>
          </c:extLst>
        </c:ser>
        <c:ser>
          <c:idx val="3"/>
          <c:order val="3"/>
          <c:tx>
            <c:strRef>
              <c:f>'Chart 15 ROW Assest'!$C$33</c:f>
              <c:strCache>
                <c:ptCount val="1"/>
                <c:pt idx="0">
                  <c:v>General Government</c:v>
                </c:pt>
              </c:strCache>
            </c:strRef>
          </c:tx>
          <c:cat>
            <c:strRef>
              <c:f>'Chart 15 ROW Assest'!$E$29:$K$29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15 ROW Assest'!$E$33:$K$33</c:f>
              <c:numCache>
                <c:formatCode>0.0</c:formatCode>
                <c:ptCount val="7"/>
                <c:pt idx="0">
                  <c:v>1.1594414511399238</c:v>
                </c:pt>
                <c:pt idx="1">
                  <c:v>1.5596315688349081</c:v>
                </c:pt>
                <c:pt idx="2">
                  <c:v>2.135373508311921</c:v>
                </c:pt>
                <c:pt idx="3">
                  <c:v>3.83899444074678</c:v>
                </c:pt>
                <c:pt idx="4">
                  <c:v>6.2445064245231565</c:v>
                </c:pt>
                <c:pt idx="5">
                  <c:v>3.1222170025674338</c:v>
                </c:pt>
                <c:pt idx="6">
                  <c:v>4.7993882791131925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A95-4D2D-A01E-D7C8EE904C70}"/>
            </c:ext>
          </c:extLst>
        </c:ser>
        <c:ser>
          <c:idx val="4"/>
          <c:order val="4"/>
          <c:tx>
            <c:strRef>
              <c:f>'Chart 15 ROW Assest'!$C$34</c:f>
              <c:strCache>
                <c:ptCount val="1"/>
                <c:pt idx="0">
                  <c:v>Private Non-Financial Corporations</c:v>
                </c:pt>
              </c:strCache>
            </c:strRef>
          </c:tx>
          <c:cat>
            <c:strRef>
              <c:f>'Chart 15 ROW Assest'!$E$29:$K$29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15 ROW Assest'!$E$34:$K$34</c:f>
              <c:numCache>
                <c:formatCode>0.0</c:formatCode>
                <c:ptCount val="7"/>
                <c:pt idx="0">
                  <c:v>81.639200396905622</c:v>
                </c:pt>
                <c:pt idx="1">
                  <c:v>55.24487813371946</c:v>
                </c:pt>
                <c:pt idx="2">
                  <c:v>83.515829631411194</c:v>
                </c:pt>
                <c:pt idx="3">
                  <c:v>67.891852448955547</c:v>
                </c:pt>
                <c:pt idx="4">
                  <c:v>146.01255536112728</c:v>
                </c:pt>
                <c:pt idx="5">
                  <c:v>79.354985385695315</c:v>
                </c:pt>
                <c:pt idx="6">
                  <c:v>75.942811864866641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A95-4D2D-A01E-D7C8EE904C70}"/>
            </c:ext>
          </c:extLst>
        </c:ser>
        <c:dLbls/>
        <c:overlap val="100"/>
        <c:axId val="72049792"/>
        <c:axId val="72051328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5"/>
                <c:order val="6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15 ROW Assest'!$C$36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15 ROW Assest'!$E$29:$K$29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'Chart 15 ROW Assest'!$E$36:$K$36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A-B1DA-4282-AC5E-7280299BAF34}"/>
                  </c:ext>
                </c:extLst>
              </c15:ser>
            </c15:filteredBarSeries>
            <c15:filteredBarSeries>
              <c15:ser>
                <c:idx val="6"/>
                <c:order val="7"/>
                <c:tx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15 ROW Assest'!$C$37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15 ROW Assest'!$E$29:$K$29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15 ROW Assest'!$E$37:$K$37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B-B1DA-4282-AC5E-7280299BAF34}"/>
                  </c:ext>
                </c:extLst>
              </c15:ser>
            </c15:filteredBarSeries>
            <c15:filteredBarSeries>
              <c15:ser>
                <c:idx val="7"/>
                <c:order val="8"/>
                <c:tx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15 ROW Assest'!$C$38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15 ROW Assest'!$E$29:$K$29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'Chart 15 ROW Assest'!$E$38:$K$38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C-B1DA-4282-AC5E-7280299BAF34}"/>
                  </c:ext>
                </c:extLst>
              </c15:ser>
            </c15:filteredBarSeries>
          </c:ext>
        </c:extLst>
      </c:barChart>
      <c:lineChart>
        <c:grouping val="standard"/>
        <c:ser>
          <c:idx val="8"/>
          <c:order val="5"/>
          <c:tx>
            <c:strRef>
              <c:f>'Chart 15 ROW Assest'!$C$39</c:f>
              <c:strCache>
                <c:ptCount val="1"/>
                <c:pt idx="0">
                  <c:v> Net Financial Assets (RHS)</c:v>
                </c:pt>
              </c:strCache>
            </c:strRef>
          </c:tx>
          <c:marker>
            <c:symbol val="none"/>
          </c:marker>
          <c:cat>
            <c:strRef>
              <c:f>'Chart 15 ROW Assest'!$E$29:$K$29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15 ROW Assest'!$E$39:$K$39</c:f>
              <c:numCache>
                <c:formatCode>0.0</c:formatCode>
                <c:ptCount val="7"/>
                <c:pt idx="0">
                  <c:v>6.4625066512263301</c:v>
                </c:pt>
                <c:pt idx="1">
                  <c:v>4.5967644288391822</c:v>
                </c:pt>
                <c:pt idx="2">
                  <c:v>5.1761313919118139</c:v>
                </c:pt>
                <c:pt idx="3">
                  <c:v>2.6889668174385086</c:v>
                </c:pt>
                <c:pt idx="4">
                  <c:v>1.6455895077696552</c:v>
                </c:pt>
                <c:pt idx="5">
                  <c:v>4.004371652381371</c:v>
                </c:pt>
                <c:pt idx="6">
                  <c:v>3.0331953127875453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D-B1DA-4282-AC5E-7280299BAF34}"/>
            </c:ext>
          </c:extLst>
        </c:ser>
        <c:dLbls/>
        <c:marker val="1"/>
        <c:axId val="72055424"/>
        <c:axId val="72053504"/>
        <c:extLst xmlns:c16r2="http://schemas.microsoft.com/office/drawing/2015/06/chart">
          <c:ext xmlns:c15="http://schemas.microsoft.com/office/drawing/2012/chart" uri="{02D57815-91ED-43cb-92C2-25804820EDAC}">
            <c15:filteredLineSeries>
              <c15:ser>
                <c:idx val="9"/>
                <c:order val="5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15 ROW Assest'!$C$35</c15:sqref>
                        </c15:formulaRef>
                      </c:ext>
                    </c:extLst>
                    <c:strCache>
                      <c:ptCount val="1"/>
                      <c:pt idx="0">
                        <c:v>Rest of the Sectors</c:v>
                      </c:pt>
                    </c:strCache>
                  </c:strRef>
                </c:tx>
                <c:marker>
                  <c:symbol val="none"/>
                </c:marker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15 ROW Assest'!$E$29:$K$29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'Chart 15 ROW Assest'!$E$35:$K$35</c15:sqref>
                        </c15:formulaRef>
                      </c:ext>
                    </c:extLst>
                    <c:numCache>
                      <c:formatCode>0.0</c:formatCode>
                      <c:ptCount val="7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smooth val="1"/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9-5A95-4D2D-A01E-D7C8EE904C70}"/>
                  </c:ext>
                </c:extLst>
              </c15:ser>
            </c15:filteredLineSeries>
          </c:ext>
        </c:extLst>
      </c:lineChart>
      <c:catAx>
        <c:axId val="72049792"/>
        <c:scaling>
          <c:orientation val="minMax"/>
        </c:scaling>
        <c:axPos val="b"/>
        <c:numFmt formatCode="General" sourceLinked="0"/>
        <c:tickLblPos val="low"/>
        <c:txPr>
          <a:bodyPr/>
          <a:lstStyle/>
          <a:p>
            <a:pPr>
              <a:defRPr b="0"/>
            </a:pPr>
            <a:endParaRPr lang="en-US"/>
          </a:p>
        </c:txPr>
        <c:crossAx val="72051328"/>
        <c:crosses val="autoZero"/>
        <c:auto val="1"/>
        <c:lblAlgn val="ctr"/>
        <c:lblOffset val="100"/>
      </c:catAx>
      <c:valAx>
        <c:axId val="7205132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US" sz="1200" b="0" i="0" baseline="0"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Share in Net Financial Claims</a:t>
                </a:r>
                <a:endParaRPr lang="en-IN" sz="1200" b="0">
                  <a:effectLst/>
                </a:endParaRPr>
              </a:p>
            </c:rich>
          </c:tx>
          <c:layout>
            <c:manualLayout>
              <c:xMode val="edge"/>
              <c:yMode val="edge"/>
              <c:x val="5.961251862891208E-3"/>
              <c:y val="0.18539345153857698"/>
            </c:manualLayout>
          </c:layout>
        </c:title>
        <c:numFmt formatCode="0" sourceLinked="0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72049792"/>
        <c:crosses val="autoZero"/>
        <c:crossBetween val="between"/>
      </c:valAx>
      <c:valAx>
        <c:axId val="72053504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US" sz="1200" b="0" i="0" baseline="0"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Per cent of NNI</a:t>
                </a:r>
                <a:endParaRPr lang="en-IN" sz="1200" b="0">
                  <a:effectLst/>
                </a:endParaRPr>
              </a:p>
            </c:rich>
          </c:tx>
          <c:layout>
            <c:manualLayout>
              <c:xMode val="edge"/>
              <c:yMode val="edge"/>
              <c:x val="0.95944394626178764"/>
              <c:y val="0.28597997192796953"/>
            </c:manualLayout>
          </c:layout>
        </c:title>
        <c:numFmt formatCode="0.0" sourceLinked="1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72055424"/>
        <c:crosses val="max"/>
        <c:crossBetween val="between"/>
      </c:valAx>
      <c:catAx>
        <c:axId val="72055424"/>
        <c:scaling>
          <c:orientation val="minMax"/>
        </c:scaling>
        <c:delete val="1"/>
        <c:axPos val="b"/>
        <c:numFmt formatCode="General" sourceLinked="1"/>
        <c:tickLblPos val="nextTo"/>
        <c:crossAx val="72053504"/>
        <c:crosses val="autoZero"/>
        <c:auto val="1"/>
        <c:lblAlgn val="ctr"/>
        <c:lblOffset val="100"/>
      </c:catAx>
    </c:plotArea>
    <c:legend>
      <c:legendPos val="b"/>
      <c:layout>
        <c:manualLayout>
          <c:xMode val="edge"/>
          <c:yMode val="edge"/>
          <c:x val="1.655245987925803E-2"/>
          <c:y val="0.76942714760529007"/>
          <c:w val="0.98100538125975156"/>
          <c:h val="0.10496146662194458"/>
        </c:manualLayout>
      </c:layout>
      <c:txPr>
        <a:bodyPr/>
        <a:lstStyle/>
        <a:p>
          <a:pPr>
            <a:defRPr b="0"/>
          </a:pPr>
          <a:endParaRPr lang="en-US"/>
        </a:p>
      </c:txPr>
    </c:legend>
    <c:plotVisOnly val="1"/>
    <c:dispBlanksAs val="gap"/>
  </c:chart>
  <c:spPr>
    <a:ln>
      <a:solidFill>
        <a:sysClr val="windowText" lastClr="000000"/>
      </a:solidFill>
    </a:ln>
  </c:spPr>
  <c:txPr>
    <a:bodyPr/>
    <a:lstStyle/>
    <a:p>
      <a:pPr>
        <a:defRPr b="1" cap="none" spc="0">
          <a:ln w="1905"/>
          <a:solidFill>
            <a:sysClr val="windowText" lastClr="000000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IN" sz="1600" b="1"/>
              <a:t>Assets and Liabilites of Other Depository Corporations</a:t>
            </a:r>
            <a:endParaRPr lang="en-US" sz="1600" b="1"/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1324278783838834"/>
          <c:y val="0.11541552100414358"/>
          <c:w val="0.86088971595748631"/>
          <c:h val="0.74858850409491107"/>
        </c:manualLayout>
      </c:layout>
      <c:lineChart>
        <c:grouping val="standard"/>
        <c:ser>
          <c:idx val="0"/>
          <c:order val="0"/>
          <c:tx>
            <c:strRef>
              <c:f>'Chart 3'!$A$3:$B$3</c:f>
              <c:strCache>
                <c:ptCount val="2"/>
                <c:pt idx="0">
                  <c:v>Liabilities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'Chart 3'!$C$2:$J$2</c:f>
              <c:strCache>
                <c:ptCount val="8"/>
                <c:pt idx="0">
                  <c:v>2011-12</c:v>
                </c:pt>
                <c:pt idx="1">
                  <c:v>2012-13</c:v>
                </c:pt>
                <c:pt idx="2">
                  <c:v>2013-14</c:v>
                </c:pt>
                <c:pt idx="3">
                  <c:v>2014-15</c:v>
                </c:pt>
                <c:pt idx="4">
                  <c:v>2015-16</c:v>
                </c:pt>
                <c:pt idx="5">
                  <c:v>2016-17</c:v>
                </c:pt>
                <c:pt idx="6">
                  <c:v>2017-18</c:v>
                </c:pt>
                <c:pt idx="7">
                  <c:v>2018-19</c:v>
                </c:pt>
              </c:strCache>
            </c:strRef>
          </c:cat>
          <c:val>
            <c:numRef>
              <c:f>'Chart 3'!$C$3:$J$3</c:f>
              <c:numCache>
                <c:formatCode>0.0</c:formatCode>
                <c:ptCount val="8"/>
                <c:pt idx="0">
                  <c:v>109.37637640946294</c:v>
                </c:pt>
                <c:pt idx="1">
                  <c:v>111.0143385180007</c:v>
                </c:pt>
                <c:pt idx="2">
                  <c:v>112.30466520777055</c:v>
                </c:pt>
                <c:pt idx="3">
                  <c:v>111.33461692278678</c:v>
                </c:pt>
                <c:pt idx="4">
                  <c:v>110.59234201460168</c:v>
                </c:pt>
                <c:pt idx="5">
                  <c:v>107.49649112286917</c:v>
                </c:pt>
                <c:pt idx="6">
                  <c:v>105.56638711179112</c:v>
                </c:pt>
                <c:pt idx="7">
                  <c:v>103.19722448129755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CDF-499A-9CFF-A03BBDB73844}"/>
            </c:ext>
          </c:extLst>
        </c:ser>
        <c:ser>
          <c:idx val="1"/>
          <c:order val="1"/>
          <c:tx>
            <c:strRef>
              <c:f>'Chart 3'!$A$4:$B$4</c:f>
              <c:strCache>
                <c:ptCount val="2"/>
                <c:pt idx="0">
                  <c:v>Assets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'Chart 3'!$C$2:$J$2</c:f>
              <c:strCache>
                <c:ptCount val="8"/>
                <c:pt idx="0">
                  <c:v>2011-12</c:v>
                </c:pt>
                <c:pt idx="1">
                  <c:v>2012-13</c:v>
                </c:pt>
                <c:pt idx="2">
                  <c:v>2013-14</c:v>
                </c:pt>
                <c:pt idx="3">
                  <c:v>2014-15</c:v>
                </c:pt>
                <c:pt idx="4">
                  <c:v>2015-16</c:v>
                </c:pt>
                <c:pt idx="5">
                  <c:v>2016-17</c:v>
                </c:pt>
                <c:pt idx="6">
                  <c:v>2017-18</c:v>
                </c:pt>
                <c:pt idx="7">
                  <c:v>2018-19</c:v>
                </c:pt>
              </c:strCache>
            </c:strRef>
          </c:cat>
          <c:val>
            <c:numRef>
              <c:f>'Chart 3'!$C$4:$J$4</c:f>
              <c:numCache>
                <c:formatCode>0.0</c:formatCode>
                <c:ptCount val="8"/>
                <c:pt idx="0">
                  <c:v>111.7636488510982</c:v>
                </c:pt>
                <c:pt idx="1">
                  <c:v>113.42204804836432</c:v>
                </c:pt>
                <c:pt idx="2">
                  <c:v>116.9514694447806</c:v>
                </c:pt>
                <c:pt idx="3">
                  <c:v>115.18323611453243</c:v>
                </c:pt>
                <c:pt idx="4">
                  <c:v>114.15615160790121</c:v>
                </c:pt>
                <c:pt idx="5">
                  <c:v>111.02749875777755</c:v>
                </c:pt>
                <c:pt idx="6">
                  <c:v>108.58848164958221</c:v>
                </c:pt>
                <c:pt idx="7">
                  <c:v>106.8146447618895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CDF-499A-9CFF-A03BBDB73844}"/>
            </c:ext>
          </c:extLst>
        </c:ser>
        <c:dLbls/>
        <c:marker val="1"/>
        <c:axId val="70018176"/>
        <c:axId val="70019712"/>
      </c:lineChart>
      <c:catAx>
        <c:axId val="7001817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0019712"/>
        <c:crosses val="autoZero"/>
        <c:auto val="1"/>
        <c:lblAlgn val="ctr"/>
        <c:lblOffset val="100"/>
      </c:catAx>
      <c:valAx>
        <c:axId val="70019712"/>
        <c:scaling>
          <c:orientation val="minMax"/>
          <c:max val="118"/>
          <c:min val="96"/>
        </c:scaling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IN" sz="1400"/>
                  <a:t>Per cent to GDP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0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0018176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 xmlns:c16r2="http://schemas.microsoft.com/office/drawing/2015/06/chart"/>
  </c:chart>
  <c:spPr>
    <a:solidFill>
      <a:sysClr val="window" lastClr="FFFFFF"/>
    </a:solidFill>
    <a:ln>
      <a:solidFill>
        <a:sysClr val="windowText" lastClr="000000"/>
      </a:solidFill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600" b="1">
                <a:solidFill>
                  <a:schemeClr val="tx1"/>
                </a:solidFill>
              </a:rPr>
              <a:t>Financial Liabilities</a:t>
            </a:r>
            <a:endParaRPr lang="en-IN" sz="1600" b="1">
              <a:solidFill>
                <a:schemeClr val="tx1"/>
              </a:solidFill>
            </a:endParaRPr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8.3102831240342206E-2"/>
          <c:y val="0.10576860892388452"/>
          <c:w val="0.83121268565560513"/>
          <c:h val="0.60996241469816281"/>
        </c:manualLayout>
      </c:layout>
      <c:barChart>
        <c:barDir val="col"/>
        <c:grouping val="stacked"/>
        <c:ser>
          <c:idx val="0"/>
          <c:order val="0"/>
          <c:tx>
            <c:strRef>
              <c:f>'Chart 4 ODCs Claims'!$C$43:$D$43</c:f>
              <c:strCache>
                <c:ptCount val="2"/>
                <c:pt idx="0">
                  <c:v>Households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'Chart 4 ODCs Claims'!$E$42:$K$42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4 ODCs Claims'!$E$43:$K$43</c:f>
              <c:numCache>
                <c:formatCode>0.0</c:formatCode>
                <c:ptCount val="7"/>
                <c:pt idx="0">
                  <c:v>46.119032075189239</c:v>
                </c:pt>
                <c:pt idx="1">
                  <c:v>44.043631865266413</c:v>
                </c:pt>
                <c:pt idx="2">
                  <c:v>48.371924917804229</c:v>
                </c:pt>
                <c:pt idx="3">
                  <c:v>46.361329700699436</c:v>
                </c:pt>
                <c:pt idx="4">
                  <c:v>68.996420061384796</c:v>
                </c:pt>
                <c:pt idx="5">
                  <c:v>43.923920202094067</c:v>
                </c:pt>
                <c:pt idx="6">
                  <c:v>52.511972701960474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C06-4005-83FA-38673542985B}"/>
            </c:ext>
          </c:extLst>
        </c:ser>
        <c:ser>
          <c:idx val="1"/>
          <c:order val="1"/>
          <c:tx>
            <c:strRef>
              <c:f>'Chart 4 ODCs Claims'!$C$44:$D$44</c:f>
              <c:strCache>
                <c:ptCount val="2"/>
                <c:pt idx="0">
                  <c:v>General Government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'Chart 4 ODCs Claims'!$E$42:$K$42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4 ODCs Claims'!$E$44:$K$44</c:f>
              <c:numCache>
                <c:formatCode>0.0</c:formatCode>
                <c:ptCount val="7"/>
                <c:pt idx="0">
                  <c:v>10.34389770706033</c:v>
                </c:pt>
                <c:pt idx="1">
                  <c:v>10.321039091173875</c:v>
                </c:pt>
                <c:pt idx="2">
                  <c:v>15.734003579454102</c:v>
                </c:pt>
                <c:pt idx="3">
                  <c:v>-7.9947595678051071</c:v>
                </c:pt>
                <c:pt idx="4">
                  <c:v>25.437321733412585</c:v>
                </c:pt>
                <c:pt idx="5">
                  <c:v>10.98467121937855</c:v>
                </c:pt>
                <c:pt idx="6">
                  <c:v>-3.0863643397406735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C06-4005-83FA-38673542985B}"/>
            </c:ext>
          </c:extLst>
        </c:ser>
        <c:ser>
          <c:idx val="2"/>
          <c:order val="2"/>
          <c:tx>
            <c:strRef>
              <c:f>'Chart 4 ODCs Claims'!$C$45:$D$45</c:f>
              <c:strCache>
                <c:ptCount val="2"/>
                <c:pt idx="0">
                  <c:v>Other Financial Corporations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'Chart 4 ODCs Claims'!$E$42:$K$42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4 ODCs Claims'!$E$45:$K$45</c:f>
              <c:numCache>
                <c:formatCode>0.0</c:formatCode>
                <c:ptCount val="7"/>
                <c:pt idx="0">
                  <c:v>14.807955132570534</c:v>
                </c:pt>
                <c:pt idx="1">
                  <c:v>6.5064775669877246</c:v>
                </c:pt>
                <c:pt idx="2">
                  <c:v>5.6553559953263024</c:v>
                </c:pt>
                <c:pt idx="3">
                  <c:v>15.32187425777405</c:v>
                </c:pt>
                <c:pt idx="4">
                  <c:v>17.903144052464164</c:v>
                </c:pt>
                <c:pt idx="5">
                  <c:v>13.685778878310137</c:v>
                </c:pt>
                <c:pt idx="6">
                  <c:v>15.452142283503891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C06-4005-83FA-38673542985B}"/>
            </c:ext>
          </c:extLst>
        </c:ser>
        <c:ser>
          <c:idx val="3"/>
          <c:order val="3"/>
          <c:tx>
            <c:strRef>
              <c:f>'Chart 4 ODCs Claims'!$C$46:$D$46</c:f>
              <c:strCache>
                <c:ptCount val="2"/>
                <c:pt idx="0">
                  <c:v>Private Non-Financial Corporations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'Chart 4 ODCs Claims'!$E$42:$K$42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4 ODCs Claims'!$E$46:$K$46</c:f>
              <c:numCache>
                <c:formatCode>0.0</c:formatCode>
                <c:ptCount val="7"/>
                <c:pt idx="0">
                  <c:v>7.2181459646015149</c:v>
                </c:pt>
                <c:pt idx="1">
                  <c:v>10.016742850549928</c:v>
                </c:pt>
                <c:pt idx="2">
                  <c:v>21.988370854315178</c:v>
                </c:pt>
                <c:pt idx="3">
                  <c:v>22.500052964472538</c:v>
                </c:pt>
                <c:pt idx="4">
                  <c:v>6.8705119536485109</c:v>
                </c:pt>
                <c:pt idx="5">
                  <c:v>9.0843725356706972</c:v>
                </c:pt>
                <c:pt idx="6">
                  <c:v>17.744150406455191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C06-4005-83FA-38673542985B}"/>
            </c:ext>
          </c:extLst>
        </c:ser>
        <c:ser>
          <c:idx val="4"/>
          <c:order val="4"/>
          <c:tx>
            <c:strRef>
              <c:f>'Chart 4 ODCs Claims'!$C$47:$D$47</c:f>
              <c:strCache>
                <c:ptCount val="2"/>
                <c:pt idx="0">
                  <c:v>Rest of the World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strRef>
              <c:f>'Chart 4 ODCs Claims'!$E$42:$K$42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4 ODCs Claims'!$E$47:$K$47</c:f>
              <c:numCache>
                <c:formatCode>0.0</c:formatCode>
                <c:ptCount val="7"/>
                <c:pt idx="0">
                  <c:v>13.900933635418427</c:v>
                </c:pt>
                <c:pt idx="1">
                  <c:v>10.904438972808974</c:v>
                </c:pt>
                <c:pt idx="2">
                  <c:v>9.6202020374855586</c:v>
                </c:pt>
                <c:pt idx="3">
                  <c:v>9.4397143388611848</c:v>
                </c:pt>
                <c:pt idx="4">
                  <c:v>-3.8336827727535114</c:v>
                </c:pt>
                <c:pt idx="5">
                  <c:v>3.9031111745239482</c:v>
                </c:pt>
                <c:pt idx="6">
                  <c:v>-3.4357182482621611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C06-4005-83FA-38673542985B}"/>
            </c:ext>
          </c:extLst>
        </c:ser>
        <c:ser>
          <c:idx val="5"/>
          <c:order val="5"/>
          <c:tx>
            <c:strRef>
              <c:f>'Chart 4 ODCs Claims'!$C$48:$D$48</c:f>
              <c:strCache>
                <c:ptCount val="2"/>
                <c:pt idx="0">
                  <c:v>Rest of the Sectors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cat>
            <c:strRef>
              <c:f>'Chart 4 ODCs Claims'!$E$42:$K$42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4 ODCs Claims'!$E$48:$K$48</c:f>
              <c:numCache>
                <c:formatCode>0.0</c:formatCode>
                <c:ptCount val="7"/>
                <c:pt idx="0">
                  <c:v>7.6100354851599343</c:v>
                </c:pt>
                <c:pt idx="1">
                  <c:v>18.20766965321307</c:v>
                </c:pt>
                <c:pt idx="2">
                  <c:v>-1.3698573843853954</c:v>
                </c:pt>
                <c:pt idx="3">
                  <c:v>14.371788305997892</c:v>
                </c:pt>
                <c:pt idx="4">
                  <c:v>-15.37371502815652</c:v>
                </c:pt>
                <c:pt idx="5">
                  <c:v>18.418145990022591</c:v>
                </c:pt>
                <c:pt idx="6">
                  <c:v>20.813817196083296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C06-4005-83FA-38673542985B}"/>
            </c:ext>
          </c:extLst>
        </c:ser>
        <c:dLbls/>
        <c:overlap val="100"/>
        <c:axId val="70421888"/>
        <c:axId val="70440064"/>
      </c:barChart>
      <c:lineChart>
        <c:grouping val="standard"/>
        <c:ser>
          <c:idx val="6"/>
          <c:order val="6"/>
          <c:tx>
            <c:strRef>
              <c:f>'Chart 4 ODCs Claims'!$C$49:$D$49</c:f>
              <c:strCache>
                <c:ptCount val="2"/>
                <c:pt idx="0">
                  <c:v>Total Financial Claims (RHS)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'Chart 4 ODCs Claims'!$E$42:$K$42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4 ODCs Claims'!$E$49:$K$49</c:f>
              <c:numCache>
                <c:formatCode>0.0</c:formatCode>
                <c:ptCount val="7"/>
                <c:pt idx="0">
                  <c:v>17.027506164546843</c:v>
                </c:pt>
                <c:pt idx="1">
                  <c:v>15.98617281446143</c:v>
                </c:pt>
                <c:pt idx="2">
                  <c:v>11.621758397090915</c:v>
                </c:pt>
                <c:pt idx="3">
                  <c:v>11.078873011874713</c:v>
                </c:pt>
                <c:pt idx="4">
                  <c:v>9.9005726336900377</c:v>
                </c:pt>
                <c:pt idx="5">
                  <c:v>11.218068337515005</c:v>
                </c:pt>
                <c:pt idx="6">
                  <c:v>12.201813920483231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6-FC06-4005-83FA-38673542985B}"/>
            </c:ext>
          </c:extLst>
        </c:ser>
        <c:dLbls/>
        <c:marker val="1"/>
        <c:axId val="70341760"/>
        <c:axId val="70441984"/>
      </c:lineChart>
      <c:catAx>
        <c:axId val="70421888"/>
        <c:scaling>
          <c:orientation val="minMax"/>
        </c:scaling>
        <c:axPos val="b"/>
        <c:numFmt formatCode="General" sourceLinked="1"/>
        <c:maj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0440064"/>
        <c:crosses val="autoZero"/>
        <c:auto val="1"/>
        <c:lblAlgn val="ctr"/>
        <c:lblOffset val="100"/>
      </c:catAx>
      <c:valAx>
        <c:axId val="70440064"/>
        <c:scaling>
          <c:orientation val="minMax"/>
        </c:scaling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 b="1"/>
                  <a:t>Share in Total Claims</a:t>
                </a:r>
                <a:endParaRPr lang="en-IN" sz="1200" b="1"/>
              </a:p>
            </c:rich>
          </c:tx>
          <c:layout>
            <c:manualLayout>
              <c:xMode val="edge"/>
              <c:yMode val="edge"/>
              <c:x val="0"/>
              <c:y val="0.23712957534569587"/>
            </c:manualLayout>
          </c:layout>
          <c:spPr>
            <a:noFill/>
            <a:ln>
              <a:noFill/>
            </a:ln>
            <a:effectLst/>
          </c:spPr>
        </c:title>
        <c:numFmt formatCode="0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0421888"/>
        <c:crosses val="autoZero"/>
        <c:crossBetween val="between"/>
      </c:valAx>
      <c:valAx>
        <c:axId val="70441984"/>
        <c:scaling>
          <c:orientation val="minMax"/>
        </c:scaling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 b="1"/>
                  <a:t>Per cent of NNI</a:t>
                </a:r>
                <a:endParaRPr lang="en-IN" sz="1200" b="1"/>
              </a:p>
            </c:rich>
          </c:tx>
          <c:layout>
            <c:manualLayout>
              <c:xMode val="edge"/>
              <c:yMode val="edge"/>
              <c:x val="0.96694141955659829"/>
              <c:y val="0.21762722244032581"/>
            </c:manualLayout>
          </c:layout>
          <c:spPr>
            <a:noFill/>
            <a:ln>
              <a:noFill/>
            </a:ln>
            <a:effectLst/>
          </c:spPr>
        </c:title>
        <c:numFmt formatCode="0" sourceLinked="0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0341760"/>
        <c:crosses val="max"/>
        <c:crossBetween val="between"/>
      </c:valAx>
      <c:catAx>
        <c:axId val="70341760"/>
        <c:scaling>
          <c:orientation val="minMax"/>
        </c:scaling>
        <c:delete val="1"/>
        <c:axPos val="b"/>
        <c:numFmt formatCode="General" sourceLinked="1"/>
        <c:tickLblPos val="nextTo"/>
        <c:crossAx val="70441984"/>
        <c:crosses val="autoZero"/>
        <c:auto val="1"/>
        <c:lblAlgn val="ctr"/>
        <c:lblOffset val="10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1551640500261849E-2"/>
          <c:y val="0.76962666666666679"/>
          <c:w val="0.80710462389009885"/>
          <c:h val="0.10294719160104988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solidFill>
        <a:schemeClr val="tx1"/>
      </a:solidFill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title>
      <c:tx>
        <c:rich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IN" sz="1800" b="1" i="0" u="none" strike="noStrike" kern="1200" cap="none" spc="0" baseline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defRPr>
            </a:pPr>
            <a:r>
              <a:rPr lang="en-US" sz="1800" b="1" i="0" u="none" strike="noStrike" kern="1200" cap="none" spc="0" baseline="0" dirty="0" smtClean="0">
                <a:ln w="1905"/>
                <a:solidFill>
                  <a:sysClr val="windowText" lastClr="000000"/>
                </a:solidFill>
                <a:effectLst/>
                <a:latin typeface="+mn-lt"/>
                <a:ea typeface="+mn-ea"/>
                <a:cs typeface="+mn-cs"/>
              </a:rPr>
              <a:t>Financial Assets</a:t>
            </a:r>
            <a:endParaRPr lang="en-IN" sz="1800" dirty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0.11569685698835389"/>
          <c:y val="9.0027067710851935E-2"/>
          <c:w val="0.76941393782405676"/>
          <c:h val="0.61101950424787321"/>
        </c:manualLayout>
      </c:layout>
      <c:barChart>
        <c:barDir val="col"/>
        <c:grouping val="stacked"/>
        <c:ser>
          <c:idx val="0"/>
          <c:order val="0"/>
          <c:tx>
            <c:strRef>
              <c:f>'Chart 5 ODCs Uses'!$C$29</c:f>
              <c:strCache>
                <c:ptCount val="1"/>
                <c:pt idx="0">
                  <c:v>Households</c:v>
                </c:pt>
              </c:strCache>
            </c:strRef>
          </c:tx>
          <c:cat>
            <c:strRef>
              <c:f>'Chart 5 ODCs Uses'!$E$28:$K$28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5 ODCs Uses'!$E$29:$K$29</c:f>
              <c:numCache>
                <c:formatCode>0.0</c:formatCode>
                <c:ptCount val="7"/>
                <c:pt idx="0">
                  <c:v>55.60035219438781</c:v>
                </c:pt>
                <c:pt idx="1">
                  <c:v>15.770791376358794</c:v>
                </c:pt>
                <c:pt idx="2">
                  <c:v>21.308346546826598</c:v>
                </c:pt>
                <c:pt idx="3">
                  <c:v>33.93477032534426</c:v>
                </c:pt>
                <c:pt idx="4">
                  <c:v>36.192581800317839</c:v>
                </c:pt>
                <c:pt idx="5">
                  <c:v>45.821712239821167</c:v>
                </c:pt>
                <c:pt idx="6">
                  <c:v>44.154823566814905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84B-4EA4-A632-D11F5C494071}"/>
            </c:ext>
          </c:extLst>
        </c:ser>
        <c:ser>
          <c:idx val="1"/>
          <c:order val="1"/>
          <c:tx>
            <c:strRef>
              <c:f>'Chart 5 ODCs Uses'!$C$30</c:f>
              <c:strCache>
                <c:ptCount val="1"/>
                <c:pt idx="0">
                  <c:v>General Government</c:v>
                </c:pt>
              </c:strCache>
            </c:strRef>
          </c:tx>
          <c:cat>
            <c:strRef>
              <c:f>'Chart 5 ODCs Uses'!$E$28:$K$28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5 ODCs Uses'!$E$30:$K$30</c:f>
              <c:numCache>
                <c:formatCode>0.0</c:formatCode>
                <c:ptCount val="7"/>
                <c:pt idx="0">
                  <c:v>16.711444453102288</c:v>
                </c:pt>
                <c:pt idx="1">
                  <c:v>15.694882889491499</c:v>
                </c:pt>
                <c:pt idx="2">
                  <c:v>6.7629309806721896</c:v>
                </c:pt>
                <c:pt idx="3">
                  <c:v>20.782356559294417</c:v>
                </c:pt>
                <c:pt idx="4">
                  <c:v>23.641861707945459</c:v>
                </c:pt>
                <c:pt idx="5">
                  <c:v>25.086011608769113</c:v>
                </c:pt>
                <c:pt idx="6">
                  <c:v>8.6842895699448537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84B-4EA4-A632-D11F5C494071}"/>
            </c:ext>
          </c:extLst>
        </c:ser>
        <c:ser>
          <c:idx val="2"/>
          <c:order val="2"/>
          <c:tx>
            <c:strRef>
              <c:f>'Chart 5 ODCs Uses'!$C$31</c:f>
              <c:strCache>
                <c:ptCount val="1"/>
                <c:pt idx="0">
                  <c:v>Other Depository Corporations</c:v>
                </c:pt>
              </c:strCache>
            </c:strRef>
          </c:tx>
          <c:cat>
            <c:strRef>
              <c:f>'Chart 5 ODCs Uses'!$E$28:$K$28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5 ODCs Uses'!$E$31:$K$31</c:f>
              <c:numCache>
                <c:formatCode>0.0</c:formatCode>
                <c:ptCount val="7"/>
                <c:pt idx="0">
                  <c:v>3.2300836828206729</c:v>
                </c:pt>
                <c:pt idx="1">
                  <c:v>5.5259928508038465</c:v>
                </c:pt>
                <c:pt idx="2">
                  <c:v>18.83530139273368</c:v>
                </c:pt>
                <c:pt idx="3">
                  <c:v>10.716858978994917</c:v>
                </c:pt>
                <c:pt idx="4">
                  <c:v>28.853162518913873</c:v>
                </c:pt>
                <c:pt idx="5">
                  <c:v>-1.2033740865730504</c:v>
                </c:pt>
                <c:pt idx="6">
                  <c:v>15.64979399472929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84B-4EA4-A632-D11F5C494071}"/>
            </c:ext>
          </c:extLst>
        </c:ser>
        <c:ser>
          <c:idx val="3"/>
          <c:order val="3"/>
          <c:tx>
            <c:strRef>
              <c:f>'Chart 5 ODCs Uses'!$C$32</c:f>
              <c:strCache>
                <c:ptCount val="1"/>
                <c:pt idx="0">
                  <c:v>Private Non-Financial Corporations</c:v>
                </c:pt>
              </c:strCache>
            </c:strRef>
          </c:tx>
          <c:cat>
            <c:strRef>
              <c:f>'Chart 5 ODCs Uses'!$E$28:$K$28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5 ODCs Uses'!$E$32:$K$32</c:f>
              <c:numCache>
                <c:formatCode>0.0</c:formatCode>
                <c:ptCount val="7"/>
                <c:pt idx="0">
                  <c:v>7.2143692067209875</c:v>
                </c:pt>
                <c:pt idx="1">
                  <c:v>17.962402179023123</c:v>
                </c:pt>
                <c:pt idx="2">
                  <c:v>9.9953011684633744</c:v>
                </c:pt>
                <c:pt idx="3">
                  <c:v>12.542547405714283</c:v>
                </c:pt>
                <c:pt idx="4">
                  <c:v>7.7450290760090885</c:v>
                </c:pt>
                <c:pt idx="5">
                  <c:v>13.483021288715912</c:v>
                </c:pt>
                <c:pt idx="6">
                  <c:v>21.916759826739586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84B-4EA4-A632-D11F5C494071}"/>
            </c:ext>
          </c:extLst>
        </c:ser>
        <c:ser>
          <c:idx val="4"/>
          <c:order val="4"/>
          <c:tx>
            <c:strRef>
              <c:f>'Chart 5 ODCs Uses'!$C$33</c:f>
              <c:strCache>
                <c:ptCount val="1"/>
                <c:pt idx="0">
                  <c:v>Other Financial Corporations</c:v>
                </c:pt>
              </c:strCache>
            </c:strRef>
          </c:tx>
          <c:cat>
            <c:strRef>
              <c:f>'Chart 5 ODCs Uses'!$E$28:$K$28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5 ODCs Uses'!$E$33:$K$33</c:f>
              <c:numCache>
                <c:formatCode>0.0</c:formatCode>
                <c:ptCount val="7"/>
                <c:pt idx="0">
                  <c:v>-0.24809930714345763</c:v>
                </c:pt>
                <c:pt idx="1">
                  <c:v>14.834950485147068</c:v>
                </c:pt>
                <c:pt idx="2">
                  <c:v>24.124315506218519</c:v>
                </c:pt>
                <c:pt idx="3">
                  <c:v>11.150902129764223</c:v>
                </c:pt>
                <c:pt idx="4">
                  <c:v>-14.782472899539133</c:v>
                </c:pt>
                <c:pt idx="5">
                  <c:v>11.101392878768312</c:v>
                </c:pt>
                <c:pt idx="6">
                  <c:v>12.88224800817202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84B-4EA4-A632-D11F5C494071}"/>
            </c:ext>
          </c:extLst>
        </c:ser>
        <c:ser>
          <c:idx val="5"/>
          <c:order val="5"/>
          <c:tx>
            <c:strRef>
              <c:f>'Chart 5 ODCs Uses'!$C$34</c:f>
              <c:strCache>
                <c:ptCount val="1"/>
                <c:pt idx="0">
                  <c:v>Rest of the Sectors</c:v>
                </c:pt>
              </c:strCache>
            </c:strRef>
          </c:tx>
          <c:cat>
            <c:strRef>
              <c:f>'Chart 5 ODCs Uses'!$E$28:$K$28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5 ODCs Uses'!$E$34:$K$34</c:f>
              <c:numCache>
                <c:formatCode>0.0</c:formatCode>
                <c:ptCount val="7"/>
                <c:pt idx="0">
                  <c:v>17.491849770111713</c:v>
                </c:pt>
                <c:pt idx="1">
                  <c:v>30.21098021917566</c:v>
                </c:pt>
                <c:pt idx="2">
                  <c:v>18.97380440508563</c:v>
                </c:pt>
                <c:pt idx="3">
                  <c:v>10.872564600887898</c:v>
                </c:pt>
                <c:pt idx="4">
                  <c:v>18.349837796352887</c:v>
                </c:pt>
                <c:pt idx="5">
                  <c:v>5.7112360704985523</c:v>
                </c:pt>
                <c:pt idx="6">
                  <c:v>-3.2879149664006686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84B-4EA4-A632-D11F5C494071}"/>
            </c:ext>
          </c:extLst>
        </c:ser>
        <c:dLbls/>
        <c:overlap val="100"/>
        <c:axId val="70511232"/>
        <c:axId val="70525312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6"/>
                <c:order val="6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5 ODCs Uses'!$C$35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5 ODCs Uses'!$E$28:$K$28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'Chart 5 ODCs Uses'!$E$35:$K$35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6-D84B-4EA4-A632-D11F5C494071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5 ODCs Uses'!$C$36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5 ODCs Uses'!$E$28:$K$28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5 ODCs Uses'!$E$36:$K$36</c15:sqref>
                        </c15:formulaRef>
                      </c:ext>
                    </c:extLst>
                    <c:numCache>
                      <c:formatCode>0.0</c:formatCode>
                      <c:ptCount val="7"/>
                      <c:pt idx="0">
                        <c:v>100</c:v>
                      </c:pt>
                      <c:pt idx="1">
                        <c:v>100</c:v>
                      </c:pt>
                      <c:pt idx="2">
                        <c:v>100</c:v>
                      </c:pt>
                      <c:pt idx="3">
                        <c:v>100.00000000000001</c:v>
                      </c:pt>
                      <c:pt idx="4">
                        <c:v>100.00000000000001</c:v>
                      </c:pt>
                      <c:pt idx="5">
                        <c:v>100.00000000000001</c:v>
                      </c:pt>
                      <c:pt idx="6">
                        <c:v>99.999999999999986</c:v>
                      </c:pt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7-D84B-4EA4-A632-D11F5C494071}"/>
                  </c:ext>
                </c:extLst>
              </c15:ser>
            </c15:filteredBarSeries>
            <c15:filteredBarSeries>
              <c15:ser>
                <c:idx val="8"/>
                <c:order val="8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5 ODCs Uses'!$C$37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5 ODCs Uses'!$E$28:$K$28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5 ODCs Uses'!$E$37:$K$37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8-D84B-4EA4-A632-D11F5C494071}"/>
                  </c:ext>
                </c:extLst>
              </c15:ser>
            </c15:filteredBarSeries>
          </c:ext>
        </c:extLst>
      </c:barChart>
      <c:lineChart>
        <c:grouping val="standard"/>
        <c:ser>
          <c:idx val="9"/>
          <c:order val="6"/>
          <c:tx>
            <c:strRef>
              <c:f>'Chart 5 ODCs Uses'!$C$38</c:f>
              <c:strCache>
                <c:ptCount val="1"/>
                <c:pt idx="0">
                  <c:v>Total Financial Uses (RHS)</c:v>
                </c:pt>
              </c:strCache>
            </c:strRef>
          </c:tx>
          <c:marker>
            <c:symbol val="none"/>
          </c:marker>
          <c:cat>
            <c:strRef>
              <c:f>'Chart 5 ODCs Uses'!$E$28:$K$28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5 ODCs Uses'!$E$38:$K$38</c:f>
              <c:numCache>
                <c:formatCode>0.0</c:formatCode>
                <c:ptCount val="7"/>
                <c:pt idx="0">
                  <c:v>17.307580105603073</c:v>
                </c:pt>
                <c:pt idx="1">
                  <c:v>18.850977219374343</c:v>
                </c:pt>
                <c:pt idx="2">
                  <c:v>11.150754888334275</c:v>
                </c:pt>
                <c:pt idx="3">
                  <c:v>11.15381806061407</c:v>
                </c:pt>
                <c:pt idx="4">
                  <c:v>10.250361894408627</c:v>
                </c:pt>
                <c:pt idx="5">
                  <c:v>9.7194814777003824</c:v>
                </c:pt>
                <c:pt idx="6">
                  <c:v>10.573348798211914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9-D84B-4EA4-A632-D11F5C494071}"/>
            </c:ext>
          </c:extLst>
        </c:ser>
        <c:dLbls/>
        <c:marker val="1"/>
        <c:axId val="70529408"/>
        <c:axId val="70527232"/>
      </c:lineChart>
      <c:catAx>
        <c:axId val="70511232"/>
        <c:scaling>
          <c:orientation val="minMax"/>
        </c:scaling>
        <c:axPos val="b"/>
        <c:numFmt formatCode="General" sourceLinked="0"/>
        <c:tickLblPos val="low"/>
        <c:txPr>
          <a:bodyPr/>
          <a:lstStyle/>
          <a:p>
            <a:pPr>
              <a:defRPr lang="en-IN" sz="1100" b="0"/>
            </a:pPr>
            <a:endParaRPr lang="en-US"/>
          </a:p>
        </c:txPr>
        <c:crossAx val="70525312"/>
        <c:crosses val="autoZero"/>
        <c:auto val="1"/>
        <c:lblAlgn val="ctr"/>
        <c:lblOffset val="100"/>
      </c:catAx>
      <c:valAx>
        <c:axId val="7052531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lang="en-IN" sz="1200" b="1"/>
                </a:pPr>
                <a:r>
                  <a:rPr lang="en-US" sz="1200" b="1"/>
                  <a:t>Share in Total Assets</a:t>
                </a:r>
              </a:p>
            </c:rich>
          </c:tx>
          <c:layout>
            <c:manualLayout>
              <c:xMode val="edge"/>
              <c:yMode val="edge"/>
              <c:x val="1.708072906598623E-2"/>
              <c:y val="0.26730278697814042"/>
            </c:manualLayout>
          </c:layout>
        </c:title>
        <c:numFmt formatCode="0" sourceLinked="0"/>
        <c:tickLblPos val="nextTo"/>
        <c:txPr>
          <a:bodyPr/>
          <a:lstStyle/>
          <a:p>
            <a:pPr>
              <a:defRPr lang="en-IN" sz="1100" b="0"/>
            </a:pPr>
            <a:endParaRPr lang="en-US"/>
          </a:p>
        </c:txPr>
        <c:crossAx val="70511232"/>
        <c:crosses val="autoZero"/>
        <c:crossBetween val="between"/>
      </c:valAx>
      <c:valAx>
        <c:axId val="70527232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 lang="en-IN" sz="1200" b="1"/>
                </a:pPr>
                <a:r>
                  <a:rPr lang="en-US" sz="1200" b="1"/>
                  <a:t>Per cent of NNI</a:t>
                </a:r>
              </a:p>
            </c:rich>
          </c:tx>
          <c:layout>
            <c:manualLayout>
              <c:xMode val="edge"/>
              <c:yMode val="edge"/>
              <c:x val="0.94546180909055766"/>
              <c:y val="0.3187247274447198"/>
            </c:manualLayout>
          </c:layout>
        </c:title>
        <c:numFmt formatCode="0" sourceLinked="0"/>
        <c:tickLblPos val="nextTo"/>
        <c:txPr>
          <a:bodyPr/>
          <a:lstStyle/>
          <a:p>
            <a:pPr>
              <a:defRPr lang="en-IN" b="0"/>
            </a:pPr>
            <a:endParaRPr lang="en-US"/>
          </a:p>
        </c:txPr>
        <c:crossAx val="70529408"/>
        <c:crosses val="max"/>
        <c:crossBetween val="between"/>
      </c:valAx>
      <c:catAx>
        <c:axId val="70529408"/>
        <c:scaling>
          <c:orientation val="minMax"/>
        </c:scaling>
        <c:delete val="1"/>
        <c:axPos val="b"/>
        <c:numFmt formatCode="General" sourceLinked="1"/>
        <c:tickLblPos val="nextTo"/>
        <c:crossAx val="70527232"/>
        <c:crosses val="autoZero"/>
        <c:auto val="1"/>
        <c:lblAlgn val="ctr"/>
        <c:lblOffset val="100"/>
      </c:catAx>
    </c:plotArea>
    <c:legend>
      <c:legendPos val="b"/>
      <c:layout>
        <c:manualLayout>
          <c:xMode val="edge"/>
          <c:yMode val="edge"/>
          <c:x val="2.1409804930162625E-2"/>
          <c:y val="0.77535798369325559"/>
          <c:w val="0.95004680359011373"/>
          <c:h val="0.10745635538974165"/>
        </c:manualLayout>
      </c:layout>
      <c:txPr>
        <a:bodyPr/>
        <a:lstStyle/>
        <a:p>
          <a:pPr>
            <a:defRPr lang="en-IN" b="0"/>
          </a:pPr>
          <a:endParaRPr lang="en-US"/>
        </a:p>
      </c:txPr>
    </c:legend>
    <c:plotVisOnly val="1"/>
    <c:dispBlanksAs val="gap"/>
  </c:chart>
  <c:spPr>
    <a:ln>
      <a:solidFill>
        <a:schemeClr val="tx1"/>
      </a:solidFill>
    </a:ln>
  </c:spPr>
  <c:txPr>
    <a:bodyPr/>
    <a:lstStyle/>
    <a:p>
      <a:pPr>
        <a:defRPr b="1" cap="none" spc="0">
          <a:ln w="1905"/>
          <a:solidFill>
            <a:sysClr val="windowText" lastClr="000000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</a:defRPr>
      </a:pPr>
      <a:endParaRPr lang="en-US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title>
      <c:tx>
        <c:rich>
          <a:bodyPr/>
          <a:lstStyle/>
          <a:p>
            <a:pPr>
              <a:defRPr sz="1600"/>
            </a:pPr>
            <a:r>
              <a:rPr lang="en-US" sz="1600"/>
              <a:t>Financial Liabilities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9.7674425517678617E-2"/>
          <c:y val="7.6658557924161916E-2"/>
          <c:w val="0.81530562940519336"/>
          <c:h val="0.62152297807805978"/>
        </c:manualLayout>
      </c:layout>
      <c:barChart>
        <c:barDir val="col"/>
        <c:grouping val="stacked"/>
        <c:ser>
          <c:idx val="0"/>
          <c:order val="0"/>
          <c:tx>
            <c:strRef>
              <c:f>'Chart 7 OFCs Claims'!$C$29</c:f>
              <c:strCache>
                <c:ptCount val="1"/>
                <c:pt idx="0">
                  <c:v>General Government</c:v>
                </c:pt>
              </c:strCache>
            </c:strRef>
          </c:tx>
          <c:cat>
            <c:strRef>
              <c:f>'Chart 7 OFCs Claims'!$E$28:$K$28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7 OFCs Claims'!$E$29:$K$29</c:f>
              <c:numCache>
                <c:formatCode>0.0</c:formatCode>
                <c:ptCount val="7"/>
                <c:pt idx="0">
                  <c:v>0.87744583882074245</c:v>
                </c:pt>
                <c:pt idx="1">
                  <c:v>1.2559075502167207</c:v>
                </c:pt>
                <c:pt idx="2">
                  <c:v>1.381919881752629</c:v>
                </c:pt>
                <c:pt idx="3">
                  <c:v>3.5633109176290412</c:v>
                </c:pt>
                <c:pt idx="4">
                  <c:v>6.2703903103806446</c:v>
                </c:pt>
                <c:pt idx="5">
                  <c:v>4.1932502459076035</c:v>
                </c:pt>
                <c:pt idx="6">
                  <c:v>3.3408242483312245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1B3-4C82-A6F5-412696362489}"/>
            </c:ext>
          </c:extLst>
        </c:ser>
        <c:ser>
          <c:idx val="1"/>
          <c:order val="1"/>
          <c:tx>
            <c:strRef>
              <c:f>'Chart 7 OFCs Claims'!$C$30</c:f>
              <c:strCache>
                <c:ptCount val="1"/>
                <c:pt idx="0">
                  <c:v>Other Depository Corporations</c:v>
                </c:pt>
              </c:strCache>
            </c:strRef>
          </c:tx>
          <c:cat>
            <c:strRef>
              <c:f>'Chart 7 OFCs Claims'!$E$28:$K$28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7 OFCs Claims'!$E$30:$K$30</c:f>
              <c:numCache>
                <c:formatCode>0.0</c:formatCode>
                <c:ptCount val="7"/>
                <c:pt idx="0">
                  <c:v>18.525958977253683</c:v>
                </c:pt>
                <c:pt idx="1">
                  <c:v>16.663746956226454</c:v>
                </c:pt>
                <c:pt idx="2">
                  <c:v>27.288535037790503</c:v>
                </c:pt>
                <c:pt idx="3">
                  <c:v>2.3409554337381846</c:v>
                </c:pt>
                <c:pt idx="4">
                  <c:v>0.63751753369648312</c:v>
                </c:pt>
                <c:pt idx="5">
                  <c:v>14.639493097830169</c:v>
                </c:pt>
                <c:pt idx="6">
                  <c:v>25.090519816527475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1B3-4C82-A6F5-412696362489}"/>
            </c:ext>
          </c:extLst>
        </c:ser>
        <c:ser>
          <c:idx val="2"/>
          <c:order val="2"/>
          <c:tx>
            <c:strRef>
              <c:f>'Chart 7 OFCs Claims'!$C$31</c:f>
              <c:strCache>
                <c:ptCount val="1"/>
                <c:pt idx="0">
                  <c:v>Other Financial Corporations</c:v>
                </c:pt>
              </c:strCache>
            </c:strRef>
          </c:tx>
          <c:cat>
            <c:strRef>
              <c:f>'Chart 7 OFCs Claims'!$E$28:$K$28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7 OFCs Claims'!$E$31:$K$31</c:f>
              <c:numCache>
                <c:formatCode>0.0</c:formatCode>
                <c:ptCount val="7"/>
                <c:pt idx="0">
                  <c:v>60.638051967518493</c:v>
                </c:pt>
                <c:pt idx="1">
                  <c:v>76.777689510682819</c:v>
                </c:pt>
                <c:pt idx="2">
                  <c:v>59.688119900454218</c:v>
                </c:pt>
                <c:pt idx="3">
                  <c:v>78.259238577525508</c:v>
                </c:pt>
                <c:pt idx="4">
                  <c:v>78.557060787163522</c:v>
                </c:pt>
                <c:pt idx="5">
                  <c:v>61.383454134971373</c:v>
                </c:pt>
                <c:pt idx="6">
                  <c:v>56.813685566050943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1B3-4C82-A6F5-412696362489}"/>
            </c:ext>
          </c:extLst>
        </c:ser>
        <c:ser>
          <c:idx val="3"/>
          <c:order val="3"/>
          <c:tx>
            <c:strRef>
              <c:f>'Chart 7 OFCs Claims'!$C$32</c:f>
              <c:strCache>
                <c:ptCount val="1"/>
                <c:pt idx="0">
                  <c:v>Households</c:v>
                </c:pt>
              </c:strCache>
            </c:strRef>
          </c:tx>
          <c:cat>
            <c:strRef>
              <c:f>'Chart 7 OFCs Claims'!$E$28:$K$28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7 OFCs Claims'!$E$32:$K$32</c:f>
              <c:numCache>
                <c:formatCode>0.0</c:formatCode>
                <c:ptCount val="7"/>
                <c:pt idx="0">
                  <c:v>0.35639528398205311</c:v>
                </c:pt>
                <c:pt idx="1">
                  <c:v>1.9807578783493325</c:v>
                </c:pt>
                <c:pt idx="2">
                  <c:v>3.925924317542143</c:v>
                </c:pt>
                <c:pt idx="3">
                  <c:v>3.0500103714288338</c:v>
                </c:pt>
                <c:pt idx="4">
                  <c:v>4.3742226202103138</c:v>
                </c:pt>
                <c:pt idx="5">
                  <c:v>2.9349489012263428</c:v>
                </c:pt>
                <c:pt idx="6">
                  <c:v>0.60220221973621491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1B3-4C82-A6F5-412696362489}"/>
            </c:ext>
          </c:extLst>
        </c:ser>
        <c:ser>
          <c:idx val="4"/>
          <c:order val="4"/>
          <c:tx>
            <c:strRef>
              <c:f>'Chart 7 OFCs Claims'!$C$33</c:f>
              <c:strCache>
                <c:ptCount val="1"/>
                <c:pt idx="0">
                  <c:v>Rest of the World</c:v>
                </c:pt>
              </c:strCache>
            </c:strRef>
          </c:tx>
          <c:cat>
            <c:strRef>
              <c:f>'Chart 7 OFCs Claims'!$E$28:$K$28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7 OFCs Claims'!$E$33:$K$33</c:f>
              <c:numCache>
                <c:formatCode>0.0</c:formatCode>
                <c:ptCount val="7"/>
                <c:pt idx="0">
                  <c:v>18.580088023092131</c:v>
                </c:pt>
                <c:pt idx="1">
                  <c:v>0.97533871309968001</c:v>
                </c:pt>
                <c:pt idx="2">
                  <c:v>6.5334904690948488</c:v>
                </c:pt>
                <c:pt idx="3">
                  <c:v>6.1240139374403011</c:v>
                </c:pt>
                <c:pt idx="4">
                  <c:v>1.9048539109010705</c:v>
                </c:pt>
                <c:pt idx="5">
                  <c:v>9.6643958747802703</c:v>
                </c:pt>
                <c:pt idx="6">
                  <c:v>7.5781047051010129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1B3-4C82-A6F5-412696362489}"/>
            </c:ext>
          </c:extLst>
        </c:ser>
        <c:ser>
          <c:idx val="5"/>
          <c:order val="5"/>
          <c:tx>
            <c:strRef>
              <c:f>'Chart 7 OFCs Claims'!$C$34</c:f>
              <c:strCache>
                <c:ptCount val="1"/>
                <c:pt idx="0">
                  <c:v>Rest of the Sectors</c:v>
                </c:pt>
              </c:strCache>
            </c:strRef>
          </c:tx>
          <c:cat>
            <c:strRef>
              <c:f>'Chart 7 OFCs Claims'!$E$28:$K$28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7 OFCs Claims'!$E$34:$K$34</c:f>
              <c:numCache>
                <c:formatCode>0.0</c:formatCode>
                <c:ptCount val="7"/>
                <c:pt idx="0">
                  <c:v>1.0220599093328995</c:v>
                </c:pt>
                <c:pt idx="1">
                  <c:v>2.3465593914249849</c:v>
                </c:pt>
                <c:pt idx="2">
                  <c:v>1.1820103933656358</c:v>
                </c:pt>
                <c:pt idx="3">
                  <c:v>6.6624707622381072</c:v>
                </c:pt>
                <c:pt idx="4">
                  <c:v>8.2559548376479608</c:v>
                </c:pt>
                <c:pt idx="5">
                  <c:v>7.1844577452842442</c:v>
                </c:pt>
                <c:pt idx="6">
                  <c:v>6.5746634442531136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C1B3-4C82-A6F5-412696362489}"/>
            </c:ext>
          </c:extLst>
        </c:ser>
        <c:dLbls/>
        <c:overlap val="100"/>
        <c:axId val="69817472"/>
        <c:axId val="69819008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6"/>
                <c:order val="6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7 OFCs Claims'!$C$35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7 OFCs Claims'!$E$28:$K$28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'Chart 7 OFCs Claims'!$E$35:$K$35</c15:sqref>
                        </c15:formulaRef>
                      </c:ext>
                    </c:extLst>
                    <c:numCache>
                      <c:formatCode>0.0</c:formatCode>
                      <c:ptCount val="7"/>
                      <c:pt idx="0">
                        <c:v>99.999999999999986</c:v>
                      </c:pt>
                      <c:pt idx="1">
                        <c:v>100</c:v>
                      </c:pt>
                      <c:pt idx="2">
                        <c:v>99.999999999999957</c:v>
                      </c:pt>
                      <c:pt idx="3">
                        <c:v>100.00000000000003</c:v>
                      </c:pt>
                      <c:pt idx="4">
                        <c:v>99.999999999999986</c:v>
                      </c:pt>
                      <c:pt idx="5">
                        <c:v>100.00000000000001</c:v>
                      </c:pt>
                      <c:pt idx="6">
                        <c:v>100</c:v>
                      </c:pt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6-C1B3-4C82-A6F5-412696362489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7 OFCs Claims'!$C$36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7 OFCs Claims'!$E$28:$K$28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7 OFCs Claims'!$E$36:$K$36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7-C1B3-4C82-A6F5-412696362489}"/>
                  </c:ext>
                </c:extLst>
              </c15:ser>
            </c15:filteredBarSeries>
            <c15:filteredBarSeries>
              <c15:ser>
                <c:idx val="8"/>
                <c:order val="8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7 OFCs Claims'!$C$37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rgbClr val="FFFF00"/>
                  </a:solidFill>
                </c:spPr>
                <c:invertIfNegative val="0"/>
                <c:cat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7 OFCs Claims'!$E$28:$K$28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7 OFCs Claims'!$E$37:$K$37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8-C1B3-4C82-A6F5-412696362489}"/>
                  </c:ext>
                </c:extLst>
              </c15:ser>
            </c15:filteredBarSeries>
          </c:ext>
        </c:extLst>
      </c:barChart>
      <c:lineChart>
        <c:grouping val="standard"/>
        <c:ser>
          <c:idx val="9"/>
          <c:order val="6"/>
          <c:tx>
            <c:strRef>
              <c:f>'Chart 7 OFCs Claims'!$C$38</c:f>
              <c:strCache>
                <c:ptCount val="1"/>
                <c:pt idx="0">
                  <c:v>Total Financial Claims (RHS)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cat>
            <c:strRef>
              <c:f>'Chart 7 OFCs Claims'!$E$28:$K$28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7 OFCs Claims'!$E$38:$K$38</c:f>
              <c:numCache>
                <c:formatCode>0.0</c:formatCode>
                <c:ptCount val="7"/>
                <c:pt idx="0">
                  <c:v>4.7968993716994905</c:v>
                </c:pt>
                <c:pt idx="1">
                  <c:v>4.821208550547972</c:v>
                </c:pt>
                <c:pt idx="2">
                  <c:v>4.3864158405081444</c:v>
                </c:pt>
                <c:pt idx="3">
                  <c:v>5.9166434232480061</c:v>
                </c:pt>
                <c:pt idx="4">
                  <c:v>7.64440921677493</c:v>
                </c:pt>
                <c:pt idx="5">
                  <c:v>9.41514812832032</c:v>
                </c:pt>
                <c:pt idx="6">
                  <c:v>6.8784235697294225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9-C1B3-4C82-A6F5-412696362489}"/>
            </c:ext>
          </c:extLst>
        </c:ser>
        <c:dLbls/>
        <c:marker val="1"/>
        <c:axId val="69831296"/>
        <c:axId val="69829376"/>
      </c:lineChart>
      <c:catAx>
        <c:axId val="69817472"/>
        <c:scaling>
          <c:orientation val="minMax"/>
        </c:scaling>
        <c:axPos val="b"/>
        <c:numFmt formatCode="General" sourceLinked="0"/>
        <c:tickLblPos val="nextTo"/>
        <c:crossAx val="69819008"/>
        <c:crosses val="autoZero"/>
        <c:auto val="1"/>
        <c:lblAlgn val="ctr"/>
        <c:lblOffset val="100"/>
      </c:catAx>
      <c:valAx>
        <c:axId val="6981900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Share in Total Claims</a:t>
                </a:r>
              </a:p>
            </c:rich>
          </c:tx>
          <c:layout>
            <c:manualLayout>
              <c:xMode val="edge"/>
              <c:yMode val="edge"/>
              <c:x val="3.4129522205605684E-3"/>
              <c:y val="0.25690224697522568"/>
            </c:manualLayout>
          </c:layout>
        </c:title>
        <c:numFmt formatCode="0" sourceLinked="0"/>
        <c:tickLblPos val="nextTo"/>
        <c:crossAx val="69817472"/>
        <c:crosses val="autoZero"/>
        <c:crossBetween val="between"/>
      </c:valAx>
      <c:valAx>
        <c:axId val="69829376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 cent of NNI</a:t>
                </a:r>
              </a:p>
            </c:rich>
          </c:tx>
          <c:layout>
            <c:manualLayout>
              <c:xMode val="edge"/>
              <c:yMode val="edge"/>
              <c:x val="0.96889739713581724"/>
              <c:y val="0.30506604357382167"/>
            </c:manualLayout>
          </c:layout>
        </c:title>
        <c:numFmt formatCode="0" sourceLinked="0"/>
        <c:tickLblPos val="nextTo"/>
        <c:crossAx val="69831296"/>
        <c:crosses val="max"/>
        <c:crossBetween val="between"/>
      </c:valAx>
      <c:catAx>
        <c:axId val="69831296"/>
        <c:scaling>
          <c:orientation val="minMax"/>
        </c:scaling>
        <c:delete val="1"/>
        <c:axPos val="b"/>
        <c:numFmt formatCode="General" sourceLinked="1"/>
        <c:tickLblPos val="nextTo"/>
        <c:crossAx val="69829376"/>
        <c:crosses val="autoZero"/>
        <c:auto val="1"/>
        <c:lblAlgn val="ctr"/>
        <c:lblOffset val="100"/>
      </c:catAx>
    </c:plotArea>
    <c:legend>
      <c:legendPos val="b"/>
      <c:layout>
        <c:manualLayout>
          <c:xMode val="edge"/>
          <c:yMode val="edge"/>
          <c:x val="4.6829608356716068E-2"/>
          <c:y val="0.77837523147411003"/>
          <c:w val="0.89426010247121657"/>
          <c:h val="0.11014467703732153"/>
        </c:manualLayout>
      </c:layout>
      <c:txPr>
        <a:bodyPr/>
        <a:lstStyle/>
        <a:p>
          <a:pPr>
            <a:defRPr b="0"/>
          </a:pPr>
          <a:endParaRPr lang="en-US"/>
        </a:p>
      </c:txPr>
    </c:legend>
    <c:plotVisOnly val="1"/>
    <c:dispBlanksAs val="gap"/>
  </c:chart>
  <c:spPr>
    <a:ln>
      <a:solidFill>
        <a:schemeClr val="tx1"/>
      </a:solidFill>
    </a:ln>
  </c:spPr>
  <c:txPr>
    <a:bodyPr/>
    <a:lstStyle/>
    <a:p>
      <a:pPr>
        <a:defRPr sz="1050" b="1" cap="none" spc="0">
          <a:ln w="1905"/>
          <a:solidFill>
            <a:sysClr val="windowText" lastClr="000000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/>
              <a:t> Financial Uses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0193412494069551"/>
          <c:y val="6.6080845396352061E-2"/>
          <c:w val="0.77754231011369124"/>
          <c:h val="0.61774055252515692"/>
        </c:manualLayout>
      </c:layout>
      <c:barChart>
        <c:barDir val="col"/>
        <c:grouping val="stacked"/>
        <c:ser>
          <c:idx val="0"/>
          <c:order val="0"/>
          <c:tx>
            <c:strRef>
              <c:f>'Chart 8 OFCs Uses'!$C$29</c:f>
              <c:strCache>
                <c:ptCount val="1"/>
                <c:pt idx="0">
                  <c:v>Other Depository Corporations</c:v>
                </c:pt>
              </c:strCache>
            </c:strRef>
          </c:tx>
          <c:cat>
            <c:strRef>
              <c:f>'Chart 8 OFCs Uses'!$E$28:$K$28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8 OFCs Uses'!$E$29:$K$29</c:f>
              <c:numCache>
                <c:formatCode>0.0</c:formatCode>
                <c:ptCount val="7"/>
                <c:pt idx="0">
                  <c:v>-2.7795988049916742</c:v>
                </c:pt>
                <c:pt idx="1">
                  <c:v>-8.273553061863355</c:v>
                </c:pt>
                <c:pt idx="2">
                  <c:v>10.262022809713359</c:v>
                </c:pt>
                <c:pt idx="3">
                  <c:v>12.256316513463121</c:v>
                </c:pt>
                <c:pt idx="4">
                  <c:v>16.080858182332804</c:v>
                </c:pt>
                <c:pt idx="5">
                  <c:v>18.869857785203791</c:v>
                </c:pt>
                <c:pt idx="6">
                  <c:v>15.531548880300551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271-4F0B-B547-38F0719BB4E7}"/>
            </c:ext>
          </c:extLst>
        </c:ser>
        <c:ser>
          <c:idx val="1"/>
          <c:order val="1"/>
          <c:tx>
            <c:strRef>
              <c:f>'Chart 8 OFCs Uses'!$C$30</c:f>
              <c:strCache>
                <c:ptCount val="1"/>
                <c:pt idx="0">
                  <c:v>Other Financial Corporations</c:v>
                </c:pt>
              </c:strCache>
            </c:strRef>
          </c:tx>
          <c:cat>
            <c:strRef>
              <c:f>'Chart 8 OFCs Uses'!$E$28:$K$28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8 OFCs Uses'!$E$30:$K$30</c:f>
              <c:numCache>
                <c:formatCode>0.0</c:formatCode>
                <c:ptCount val="7"/>
                <c:pt idx="0">
                  <c:v>43.215994630458063</c:v>
                </c:pt>
                <c:pt idx="1">
                  <c:v>-26.802914168717486</c:v>
                </c:pt>
                <c:pt idx="2">
                  <c:v>26.134102756738688</c:v>
                </c:pt>
                <c:pt idx="3">
                  <c:v>6.7174172991695942</c:v>
                </c:pt>
                <c:pt idx="4">
                  <c:v>22.071521560893707</c:v>
                </c:pt>
                <c:pt idx="5">
                  <c:v>16.518215249019178</c:v>
                </c:pt>
                <c:pt idx="6">
                  <c:v>1.6568033376540483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271-4F0B-B547-38F0719BB4E7}"/>
            </c:ext>
          </c:extLst>
        </c:ser>
        <c:ser>
          <c:idx val="2"/>
          <c:order val="2"/>
          <c:tx>
            <c:strRef>
              <c:f>'Chart 8 OFCs Uses'!$C$31</c:f>
              <c:strCache>
                <c:ptCount val="1"/>
                <c:pt idx="0">
                  <c:v>General Government</c:v>
                </c:pt>
              </c:strCache>
            </c:strRef>
          </c:tx>
          <c:cat>
            <c:strRef>
              <c:f>'Chart 8 OFCs Uses'!$E$28:$K$28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8 OFCs Uses'!$E$31:$K$31</c:f>
              <c:numCache>
                <c:formatCode>0.0</c:formatCode>
                <c:ptCount val="7"/>
                <c:pt idx="0">
                  <c:v>30.565345097904871</c:v>
                </c:pt>
                <c:pt idx="1">
                  <c:v>85.408976664568101</c:v>
                </c:pt>
                <c:pt idx="2">
                  <c:v>33.190651398370413</c:v>
                </c:pt>
                <c:pt idx="3">
                  <c:v>43.107780570020743</c:v>
                </c:pt>
                <c:pt idx="4">
                  <c:v>30.74163378656765</c:v>
                </c:pt>
                <c:pt idx="5">
                  <c:v>25.25747516967607</c:v>
                </c:pt>
                <c:pt idx="6">
                  <c:v>36.056587794355849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271-4F0B-B547-38F0719BB4E7}"/>
            </c:ext>
          </c:extLst>
        </c:ser>
        <c:ser>
          <c:idx val="3"/>
          <c:order val="3"/>
          <c:tx>
            <c:strRef>
              <c:f>'Chart 8 OFCs Uses'!$C$32</c:f>
              <c:strCache>
                <c:ptCount val="1"/>
                <c:pt idx="0">
                  <c:v>Public Non-Financial Corporations</c:v>
                </c:pt>
              </c:strCache>
            </c:strRef>
          </c:tx>
          <c:cat>
            <c:strRef>
              <c:f>'Chart 8 OFCs Uses'!$E$28:$K$28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8 OFCs Uses'!$E$32:$K$32</c:f>
              <c:numCache>
                <c:formatCode>0.0</c:formatCode>
                <c:ptCount val="7"/>
                <c:pt idx="0">
                  <c:v>9.2936591691909332</c:v>
                </c:pt>
                <c:pt idx="1">
                  <c:v>18.804061146853108</c:v>
                </c:pt>
                <c:pt idx="2">
                  <c:v>15.134114676883801</c:v>
                </c:pt>
                <c:pt idx="3">
                  <c:v>8.3004422973998384</c:v>
                </c:pt>
                <c:pt idx="4">
                  <c:v>4.6649126311744196</c:v>
                </c:pt>
                <c:pt idx="5">
                  <c:v>12.275520573287002</c:v>
                </c:pt>
                <c:pt idx="6">
                  <c:v>16.466541866816453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271-4F0B-B547-38F0719BB4E7}"/>
            </c:ext>
          </c:extLst>
        </c:ser>
        <c:ser>
          <c:idx val="4"/>
          <c:order val="4"/>
          <c:tx>
            <c:strRef>
              <c:f>'Chart 8 OFCs Uses'!$C$33</c:f>
              <c:strCache>
                <c:ptCount val="1"/>
                <c:pt idx="0">
                  <c:v>Private Non-Financial Corporations</c:v>
                </c:pt>
              </c:strCache>
            </c:strRef>
          </c:tx>
          <c:cat>
            <c:strRef>
              <c:f>'Chart 8 OFCs Uses'!$E$28:$K$28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8 OFCs Uses'!$E$33:$K$33</c:f>
              <c:numCache>
                <c:formatCode>0.0</c:formatCode>
                <c:ptCount val="7"/>
                <c:pt idx="0">
                  <c:v>6.8736043546812553</c:v>
                </c:pt>
                <c:pt idx="1">
                  <c:v>6.3019212090950809</c:v>
                </c:pt>
                <c:pt idx="2">
                  <c:v>1.5029317192224299</c:v>
                </c:pt>
                <c:pt idx="3">
                  <c:v>9.8604386908797839</c:v>
                </c:pt>
                <c:pt idx="4">
                  <c:v>16.651732469064211</c:v>
                </c:pt>
                <c:pt idx="5">
                  <c:v>12.066765050155286</c:v>
                </c:pt>
                <c:pt idx="6">
                  <c:v>7.9748315972319297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271-4F0B-B547-38F0719BB4E7}"/>
            </c:ext>
          </c:extLst>
        </c:ser>
        <c:ser>
          <c:idx val="5"/>
          <c:order val="5"/>
          <c:tx>
            <c:strRef>
              <c:f>'Chart 8 OFCs Uses'!$C$34</c:f>
              <c:strCache>
                <c:ptCount val="1"/>
                <c:pt idx="0">
                  <c:v>Rest of the Sectors</c:v>
                </c:pt>
              </c:strCache>
            </c:strRef>
          </c:tx>
          <c:cat>
            <c:strRef>
              <c:f>'Chart 8 OFCs Uses'!$E$28:$K$28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8 OFCs Uses'!$E$34:$K$34</c:f>
              <c:numCache>
                <c:formatCode>0.0</c:formatCode>
                <c:ptCount val="7"/>
                <c:pt idx="0">
                  <c:v>12.83099555275655</c:v>
                </c:pt>
                <c:pt idx="1">
                  <c:v>24.561508210064552</c:v>
                </c:pt>
                <c:pt idx="2">
                  <c:v>13.776176639071315</c:v>
                </c:pt>
                <c:pt idx="3">
                  <c:v>19.757604629066936</c:v>
                </c:pt>
                <c:pt idx="4">
                  <c:v>9.7893413699671932</c:v>
                </c:pt>
                <c:pt idx="5">
                  <c:v>15.012166172658695</c:v>
                </c:pt>
                <c:pt idx="6">
                  <c:v>22.313686523641174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B271-4F0B-B547-38F0719BB4E7}"/>
            </c:ext>
          </c:extLst>
        </c:ser>
        <c:dLbls/>
        <c:overlap val="100"/>
        <c:axId val="70622592"/>
        <c:axId val="70644864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6"/>
                <c:order val="6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8 OFCs Uses'!$C$35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8 OFCs Uses'!$E$28:$K$28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'Chart 8 OFCs Uses'!$E$35:$K$35</c15:sqref>
                        </c15:formulaRef>
                      </c:ext>
                    </c:extLst>
                    <c:numCache>
                      <c:formatCode>0.0</c:formatCode>
                      <c:ptCount val="7"/>
                      <c:pt idx="0">
                        <c:v>100</c:v>
                      </c:pt>
                      <c:pt idx="1">
                        <c:v>100</c:v>
                      </c:pt>
                      <c:pt idx="2">
                        <c:v>99.999999999999986</c:v>
                      </c:pt>
                      <c:pt idx="3">
                        <c:v>100.00000000000001</c:v>
                      </c:pt>
                      <c:pt idx="4">
                        <c:v>99.999999999999986</c:v>
                      </c:pt>
                      <c:pt idx="5">
                        <c:v>100.00000000000001</c:v>
                      </c:pt>
                      <c:pt idx="6">
                        <c:v>100</c:v>
                      </c:pt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6-B271-4F0B-B547-38F0719BB4E7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8 OFCs Uses'!$C$36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8 OFCs Uses'!$E$28:$K$28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8 OFCs Uses'!$E$36:$K$36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7-B271-4F0B-B547-38F0719BB4E7}"/>
                  </c:ext>
                </c:extLst>
              </c15:ser>
            </c15:filteredBarSeries>
            <c15:filteredBarSeries>
              <c15:ser>
                <c:idx val="8"/>
                <c:order val="8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8 OFCs Uses'!$C$37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8 OFCs Uses'!$E$28:$K$28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8 OFCs Uses'!$E$37:$K$37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8-B271-4F0B-B547-38F0719BB4E7}"/>
                  </c:ext>
                </c:extLst>
              </c15:ser>
            </c15:filteredBarSeries>
          </c:ext>
        </c:extLst>
      </c:barChart>
      <c:lineChart>
        <c:grouping val="standard"/>
        <c:ser>
          <c:idx val="9"/>
          <c:order val="6"/>
          <c:tx>
            <c:strRef>
              <c:f>'Chart 8 OFCs Uses'!$C$38</c:f>
              <c:strCache>
                <c:ptCount val="1"/>
                <c:pt idx="0">
                  <c:v>Total Financial Uses (RHS)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cat>
            <c:strRef>
              <c:f>'Chart 8 OFCs Uses'!$E$28:$K$28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8 OFCs Uses'!$E$38:$K$38</c:f>
              <c:numCache>
                <c:formatCode>0.0</c:formatCode>
                <c:ptCount val="7"/>
                <c:pt idx="0">
                  <c:v>6.7962712697414256</c:v>
                </c:pt>
                <c:pt idx="1">
                  <c:v>3.3782146775466377</c:v>
                </c:pt>
                <c:pt idx="2">
                  <c:v>7.8337567638955425</c:v>
                </c:pt>
                <c:pt idx="3">
                  <c:v>6.3921424292737186</c:v>
                </c:pt>
                <c:pt idx="4">
                  <c:v>10.493968088668511</c:v>
                </c:pt>
                <c:pt idx="5">
                  <c:v>11.303083535734226</c:v>
                </c:pt>
                <c:pt idx="6">
                  <c:v>7.1876879288385673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9-B271-4F0B-B547-38F0719BB4E7}"/>
            </c:ext>
          </c:extLst>
        </c:ser>
        <c:dLbls/>
        <c:marker val="1"/>
        <c:axId val="70653056"/>
        <c:axId val="70646784"/>
      </c:lineChart>
      <c:catAx>
        <c:axId val="70622592"/>
        <c:scaling>
          <c:orientation val="minMax"/>
        </c:scaling>
        <c:axPos val="b"/>
        <c:numFmt formatCode="General" sourceLinked="0"/>
        <c:tickLblPos val="low"/>
        <c:crossAx val="70644864"/>
        <c:crosses val="autoZero"/>
        <c:auto val="1"/>
        <c:lblAlgn val="ctr"/>
        <c:lblOffset val="100"/>
      </c:catAx>
      <c:valAx>
        <c:axId val="70644864"/>
        <c:scaling>
          <c:orientation val="minMax"/>
          <c:min val="-20"/>
        </c:scaling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Share in Total Uses</a:t>
                </a:r>
              </a:p>
            </c:rich>
          </c:tx>
          <c:layout>
            <c:manualLayout>
              <c:xMode val="edge"/>
              <c:yMode val="edge"/>
              <c:x val="7.6905972500321985E-3"/>
              <c:y val="0.29859669024422802"/>
            </c:manualLayout>
          </c:layout>
        </c:title>
        <c:numFmt formatCode="0" sourceLinked="0"/>
        <c:tickLblPos val="nextTo"/>
        <c:crossAx val="70622592"/>
        <c:crosses val="autoZero"/>
        <c:crossBetween val="between"/>
      </c:valAx>
      <c:valAx>
        <c:axId val="70646784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 cent of NNI</a:t>
                </a:r>
              </a:p>
            </c:rich>
          </c:tx>
          <c:layout>
            <c:manualLayout>
              <c:xMode val="edge"/>
              <c:yMode val="edge"/>
              <c:x val="0.9636178555270698"/>
              <c:y val="0.32094844076693801"/>
            </c:manualLayout>
          </c:layout>
        </c:title>
        <c:numFmt formatCode="0.0" sourceLinked="1"/>
        <c:tickLblPos val="nextTo"/>
        <c:crossAx val="70653056"/>
        <c:crosses val="max"/>
        <c:crossBetween val="between"/>
      </c:valAx>
      <c:catAx>
        <c:axId val="70653056"/>
        <c:scaling>
          <c:orientation val="minMax"/>
        </c:scaling>
        <c:delete val="1"/>
        <c:axPos val="b"/>
        <c:numFmt formatCode="General" sourceLinked="1"/>
        <c:tickLblPos val="nextTo"/>
        <c:crossAx val="70646784"/>
        <c:crosses val="autoZero"/>
        <c:auto val="1"/>
        <c:lblAlgn val="ctr"/>
        <c:lblOffset val="100"/>
      </c:catAx>
    </c:plotArea>
    <c:legend>
      <c:legendPos val="b"/>
      <c:layout>
        <c:manualLayout>
          <c:xMode val="edge"/>
          <c:yMode val="edge"/>
          <c:x val="3.6689997407695449E-2"/>
          <c:y val="0.75220794606770058"/>
          <c:w val="0.92417949266916033"/>
          <c:h val="0.13646963143691548"/>
        </c:manualLayout>
      </c:layout>
    </c:legend>
    <c:plotVisOnly val="1"/>
    <c:dispBlanksAs val="gap"/>
  </c:chart>
  <c:spPr>
    <a:ln>
      <a:solidFill>
        <a:schemeClr val="tx1"/>
      </a:solidFill>
    </a:ln>
  </c:spPr>
  <c:txPr>
    <a:bodyPr/>
    <a:lstStyle/>
    <a:p>
      <a:pPr>
        <a:defRPr b="1" cap="none" spc="0">
          <a:ln w="1905"/>
          <a:solidFill>
            <a:sysClr val="windowText" lastClr="000000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title>
      <c:tx>
        <c:rich>
          <a:bodyPr/>
          <a:lstStyle/>
          <a:p>
            <a:pPr algn="ctr" rtl="0">
              <a:defRPr sz="1600"/>
            </a:pPr>
            <a:r>
              <a:rPr lang="en-US" sz="1600"/>
              <a:t>Financing the Net Borrowing</a:t>
            </a:r>
            <a:endParaRPr lang="en-IN" sz="1600"/>
          </a:p>
        </c:rich>
      </c:tx>
      <c:layout>
        <c:manualLayout>
          <c:xMode val="edge"/>
          <c:yMode val="edge"/>
          <c:x val="0.27754332066157505"/>
          <c:y val="8.067545566640303E-3"/>
        </c:manualLayout>
      </c:layout>
    </c:title>
    <c:plotArea>
      <c:layout>
        <c:manualLayout>
          <c:layoutTarget val="inner"/>
          <c:xMode val="edge"/>
          <c:yMode val="edge"/>
          <c:x val="0.1130011817482386"/>
          <c:y val="8.5694468047609218E-2"/>
          <c:w val="0.78482180350987885"/>
          <c:h val="0.59481004572920826"/>
        </c:manualLayout>
      </c:layout>
      <c:barChart>
        <c:barDir val="col"/>
        <c:grouping val="stacked"/>
        <c:ser>
          <c:idx val="0"/>
          <c:order val="0"/>
          <c:tx>
            <c:strRef>
              <c:f>'Chart 9 PCB Sector'!$M$24</c:f>
              <c:strCache>
                <c:ptCount val="1"/>
                <c:pt idx="0">
                  <c:v>Other Depository Corporations</c:v>
                </c:pt>
              </c:strCache>
            </c:strRef>
          </c:tx>
          <c:cat>
            <c:strRef>
              <c:f>'Chart 9 PCB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9 PCB Sector'!$O$24:$U$24</c:f>
              <c:numCache>
                <c:formatCode>0.0</c:formatCode>
                <c:ptCount val="7"/>
                <c:pt idx="0">
                  <c:v>1.4716405850176815</c:v>
                </c:pt>
                <c:pt idx="1">
                  <c:v>7.8727077217113042E-2</c:v>
                </c:pt>
                <c:pt idx="2">
                  <c:v>-1.5791315714547071E-2</c:v>
                </c:pt>
                <c:pt idx="3">
                  <c:v>-7.6001305312210157</c:v>
                </c:pt>
                <c:pt idx="4">
                  <c:v>9.1045425058268776</c:v>
                </c:pt>
                <c:pt idx="5">
                  <c:v>-1.0075692098007978</c:v>
                </c:pt>
                <c:pt idx="6">
                  <c:v>-0.14500090481113462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C1B-4D24-A4F6-D61580F14D96}"/>
            </c:ext>
          </c:extLst>
        </c:ser>
        <c:ser>
          <c:idx val="1"/>
          <c:order val="1"/>
          <c:tx>
            <c:strRef>
              <c:f>'Chart 9 PCB Sector'!$M$25</c:f>
              <c:strCache>
                <c:ptCount val="1"/>
                <c:pt idx="0">
                  <c:v>Other Financial Corporations</c:v>
                </c:pt>
              </c:strCache>
            </c:strRef>
          </c:tx>
          <c:cat>
            <c:strRef>
              <c:f>'Chart 9 PCB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9 PCB Sector'!$O$25:$U$25</c:f>
              <c:numCache>
                <c:formatCode>0.0</c:formatCode>
                <c:ptCount val="7"/>
                <c:pt idx="0">
                  <c:v>0.65578818926860127</c:v>
                </c:pt>
                <c:pt idx="1">
                  <c:v>51.041409349521082</c:v>
                </c:pt>
                <c:pt idx="2">
                  <c:v>-48.863637692126957</c:v>
                </c:pt>
                <c:pt idx="3">
                  <c:v>-48.310690744070243</c:v>
                </c:pt>
                <c:pt idx="4">
                  <c:v>11.693225214579767</c:v>
                </c:pt>
                <c:pt idx="5">
                  <c:v>142.55742582297361</c:v>
                </c:pt>
                <c:pt idx="6">
                  <c:v>22.654786035380468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C1B-4D24-A4F6-D61580F14D96}"/>
            </c:ext>
          </c:extLst>
        </c:ser>
        <c:ser>
          <c:idx val="2"/>
          <c:order val="2"/>
          <c:tx>
            <c:strRef>
              <c:f>'Chart 9 PCB Sector'!$M$26</c:f>
              <c:strCache>
                <c:ptCount val="1"/>
                <c:pt idx="0">
                  <c:v>Private Non-Financial Corporations</c:v>
                </c:pt>
              </c:strCache>
            </c:strRef>
          </c:tx>
          <c:cat>
            <c:strRef>
              <c:f>'Chart 9 PCB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9 PCB Sector'!$O$26:$U$26</c:f>
              <c:numCache>
                <c:formatCode>General</c:formatCode>
                <c:ptCount val="7"/>
                <c:pt idx="0">
                  <c:v>-15.059169061045843</c:v>
                </c:pt>
                <c:pt idx="1">
                  <c:v>-35.911475981335251</c:v>
                </c:pt>
                <c:pt idx="2">
                  <c:v>-19.243215188336833</c:v>
                </c:pt>
                <c:pt idx="3">
                  <c:v>150.78378306593541</c:v>
                </c:pt>
                <c:pt idx="4">
                  <c:v>-259.6028257677749</c:v>
                </c:pt>
                <c:pt idx="5">
                  <c:v>-1297.8502919816783</c:v>
                </c:pt>
                <c:pt idx="6">
                  <c:v>-42.973506045972741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C1B-4D24-A4F6-D61580F14D96}"/>
            </c:ext>
          </c:extLst>
        </c:ser>
        <c:ser>
          <c:idx val="3"/>
          <c:order val="3"/>
          <c:tx>
            <c:strRef>
              <c:f>'Chart 9 PCB Sector'!$M$27</c:f>
              <c:strCache>
                <c:ptCount val="1"/>
                <c:pt idx="0">
                  <c:v>Households</c:v>
                </c:pt>
              </c:strCache>
            </c:strRef>
          </c:tx>
          <c:cat>
            <c:strRef>
              <c:f>'Chart 9 PCB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9 PCB Sector'!$O$27:$U$27</c:f>
              <c:numCache>
                <c:formatCode>0.0</c:formatCode>
                <c:ptCount val="7"/>
                <c:pt idx="0">
                  <c:v>-0.57137030640242759</c:v>
                </c:pt>
                <c:pt idx="1">
                  <c:v>3.3155944931509884</c:v>
                </c:pt>
                <c:pt idx="2">
                  <c:v>-4.8597427290780084</c:v>
                </c:pt>
                <c:pt idx="3">
                  <c:v>-2.9809497694856897</c:v>
                </c:pt>
                <c:pt idx="4">
                  <c:v>3.7290042579852933</c:v>
                </c:pt>
                <c:pt idx="5">
                  <c:v>-2.9686172250775629</c:v>
                </c:pt>
                <c:pt idx="6">
                  <c:v>-1.982364574160415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C1B-4D24-A4F6-D61580F14D96}"/>
            </c:ext>
          </c:extLst>
        </c:ser>
        <c:ser>
          <c:idx val="4"/>
          <c:order val="4"/>
          <c:tx>
            <c:strRef>
              <c:f>'Chart 9 PCB Sector'!$M$28</c:f>
              <c:strCache>
                <c:ptCount val="1"/>
                <c:pt idx="0">
                  <c:v>Rest of the World</c:v>
                </c:pt>
              </c:strCache>
            </c:strRef>
          </c:tx>
          <c:cat>
            <c:strRef>
              <c:f>'Chart 9 PCB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9 PCB Sector'!$O$28:$U$28</c:f>
              <c:numCache>
                <c:formatCode>0.0</c:formatCode>
                <c:ptCount val="7"/>
                <c:pt idx="0">
                  <c:v>5.2909231041294484</c:v>
                </c:pt>
                <c:pt idx="1">
                  <c:v>-2.9439235055232662</c:v>
                </c:pt>
                <c:pt idx="2">
                  <c:v>4.4691028862443325</c:v>
                </c:pt>
                <c:pt idx="3">
                  <c:v>-13.774164841326874</c:v>
                </c:pt>
                <c:pt idx="4">
                  <c:v>41.690337246397483</c:v>
                </c:pt>
                <c:pt idx="5">
                  <c:v>161.98812676438786</c:v>
                </c:pt>
                <c:pt idx="6">
                  <c:v>13.572444710454677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C1B-4D24-A4F6-D61580F14D96}"/>
            </c:ext>
          </c:extLst>
        </c:ser>
        <c:ser>
          <c:idx val="5"/>
          <c:order val="5"/>
          <c:tx>
            <c:strRef>
              <c:f>'Chart 9 PCB Sector'!$M$29</c:f>
              <c:strCache>
                <c:ptCount val="1"/>
                <c:pt idx="0">
                  <c:v>Rest of the Sectors</c:v>
                </c:pt>
              </c:strCache>
            </c:strRef>
          </c:tx>
          <c:cat>
            <c:strRef>
              <c:f>'Chart 9 PCB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9 PCB Sector'!$O$29:$U$29</c:f>
              <c:numCache>
                <c:formatCode>0</c:formatCode>
                <c:ptCount val="7"/>
                <c:pt idx="0">
                  <c:v>6.1911933827447028</c:v>
                </c:pt>
                <c:pt idx="1">
                  <c:v>0.45039806484483563</c:v>
                </c:pt>
                <c:pt idx="2">
                  <c:v>-0.40643115854822287</c:v>
                </c:pt>
                <c:pt idx="3">
                  <c:v>-24.355245142033581</c:v>
                </c:pt>
                <c:pt idx="4">
                  <c:v>54.523884010209635</c:v>
                </c:pt>
                <c:pt idx="5">
                  <c:v>158.01194032950949</c:v>
                </c:pt>
                <c:pt idx="6">
                  <c:v>11.445079231483126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C1B-4D24-A4F6-D61580F14D96}"/>
            </c:ext>
          </c:extLst>
        </c:ser>
        <c:dLbls/>
        <c:overlap val="100"/>
        <c:axId val="70816128"/>
        <c:axId val="70817664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6"/>
                <c:order val="6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9 PCB Sector'!$M$30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9 PCB Sector'!$O$23:$U$23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'Chart 9 PCB Sector'!$O$30:$U$30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6-FC1B-4D24-A4F6-D61580F14D96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9 PCB Sector'!$M$31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9 PCB Sector'!$O$23:$U$23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9 PCB Sector'!$O$31:$U$31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7-FC1B-4D24-A4F6-D61580F14D96}"/>
                  </c:ext>
                </c:extLst>
              </c15:ser>
            </c15:filteredBarSeries>
            <c15:filteredBarSeries>
              <c15:ser>
                <c:idx val="8"/>
                <c:order val="8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9 PCB Sector'!$M$32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9 PCB Sector'!$O$23:$U$23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9 PCB Sector'!$O$32:$U$32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8-FC1B-4D24-A4F6-D61580F14D96}"/>
                  </c:ext>
                </c:extLst>
              </c15:ser>
            </c15:filteredBarSeries>
          </c:ext>
        </c:extLst>
      </c:barChart>
      <c:lineChart>
        <c:grouping val="standard"/>
        <c:ser>
          <c:idx val="9"/>
          <c:order val="6"/>
          <c:tx>
            <c:strRef>
              <c:f>'Chart 9 PCB Sector'!$M$33</c:f>
              <c:strCache>
                <c:ptCount val="1"/>
                <c:pt idx="0">
                  <c:v>Resource Gap (RHS)</c:v>
                </c:pt>
              </c:strCache>
            </c:strRef>
          </c:tx>
          <c:marker>
            <c:symbol val="none"/>
          </c:marker>
          <c:cat>
            <c:strRef>
              <c:f>'Chart 9 PCB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9 PCB Sector'!$O$33:$U$33</c:f>
              <c:numCache>
                <c:formatCode>0.0</c:formatCode>
                <c:ptCount val="7"/>
                <c:pt idx="0">
                  <c:v>5.2549953152279016</c:v>
                </c:pt>
                <c:pt idx="1">
                  <c:v>3.5098594478184579</c:v>
                </c:pt>
                <c:pt idx="2">
                  <c:v>2.9453767281630339</c:v>
                </c:pt>
                <c:pt idx="3">
                  <c:v>2.2801775028718727</c:v>
                </c:pt>
                <c:pt idx="4">
                  <c:v>0.91795759868895854</c:v>
                </c:pt>
                <c:pt idx="5">
                  <c:v>0.27655038702926682</c:v>
                </c:pt>
                <c:pt idx="6">
                  <c:v>2.4843594689164288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9-FC1B-4D24-A4F6-D61580F14D96}"/>
            </c:ext>
          </c:extLst>
        </c:ser>
        <c:ser>
          <c:idx val="10"/>
          <c:order val="7"/>
          <c:tx>
            <c:strRef>
              <c:f>'Chart 9 PCB Sector'!$M$34</c:f>
              <c:strCache>
                <c:ptCount val="1"/>
                <c:pt idx="0">
                  <c:v>Financial Resources (RHS)</c:v>
                </c:pt>
              </c:strCache>
            </c:strRef>
          </c:tx>
          <c:marker>
            <c:symbol val="none"/>
          </c:marker>
          <c:cat>
            <c:strRef>
              <c:f>'Chart 9 PCB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9 PCB Sector'!$O$34:$U$34</c:f>
              <c:numCache>
                <c:formatCode>0.0</c:formatCode>
                <c:ptCount val="7"/>
                <c:pt idx="0">
                  <c:v>11.266727366727221</c:v>
                </c:pt>
                <c:pt idx="1">
                  <c:v>16.114281615250228</c:v>
                </c:pt>
                <c:pt idx="2">
                  <c:v>13.986025751003236</c:v>
                </c:pt>
                <c:pt idx="3">
                  <c:v>10.361651532695102</c:v>
                </c:pt>
                <c:pt idx="4">
                  <c:v>1.9803524637374299</c:v>
                </c:pt>
                <c:pt idx="5">
                  <c:v>-3.1428332785685829</c:v>
                </c:pt>
                <c:pt idx="6">
                  <c:v>7.5760393663675343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A-FC1B-4D24-A4F6-D61580F14D96}"/>
            </c:ext>
          </c:extLst>
        </c:ser>
        <c:ser>
          <c:idx val="11"/>
          <c:order val="8"/>
          <c:tx>
            <c:strRef>
              <c:f>'Chart 9 PCB Sector'!$M$35</c:f>
              <c:strCache>
                <c:ptCount val="1"/>
                <c:pt idx="0">
                  <c:v>Financial Uses (RHS)</c:v>
                </c:pt>
              </c:strCache>
            </c:strRef>
          </c:tx>
          <c:marker>
            <c:symbol val="none"/>
          </c:marker>
          <c:cat>
            <c:strRef>
              <c:f>'Chart 9 PCB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9 PCB Sector'!$O$35:$U$35</c:f>
              <c:numCache>
                <c:formatCode>0.0</c:formatCode>
                <c:ptCount val="7"/>
                <c:pt idx="0">
                  <c:v>6.0117320514993171</c:v>
                </c:pt>
                <c:pt idx="1">
                  <c:v>12.604422167431762</c:v>
                </c:pt>
                <c:pt idx="2">
                  <c:v>11.040649022840206</c:v>
                </c:pt>
                <c:pt idx="3">
                  <c:v>8.0814740298232319</c:v>
                </c:pt>
                <c:pt idx="4">
                  <c:v>1.0623948650484702</c:v>
                </c:pt>
                <c:pt idx="5">
                  <c:v>-3.4193836655978487</c:v>
                </c:pt>
                <c:pt idx="6">
                  <c:v>5.0916798974511064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B-FC1B-4D24-A4F6-D61580F14D96}"/>
            </c:ext>
          </c:extLst>
        </c:ser>
        <c:dLbls/>
        <c:marker val="1"/>
        <c:axId val="70825856"/>
        <c:axId val="70823936"/>
      </c:lineChart>
      <c:catAx>
        <c:axId val="70816128"/>
        <c:scaling>
          <c:orientation val="minMax"/>
        </c:scaling>
        <c:axPos val="b"/>
        <c:numFmt formatCode="General" sourceLinked="0"/>
        <c:tickLblPos val="low"/>
        <c:txPr>
          <a:bodyPr/>
          <a:lstStyle/>
          <a:p>
            <a:pPr>
              <a:defRPr b="0"/>
            </a:pPr>
            <a:endParaRPr lang="en-US"/>
          </a:p>
        </c:txPr>
        <c:crossAx val="70817664"/>
        <c:crosses val="autoZero"/>
        <c:auto val="1"/>
        <c:lblAlgn val="ctr"/>
        <c:lblOffset val="100"/>
      </c:catAx>
      <c:valAx>
        <c:axId val="7081766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Share in resource Gap</a:t>
                </a:r>
              </a:p>
            </c:rich>
          </c:tx>
          <c:layout>
            <c:manualLayout>
              <c:xMode val="edge"/>
              <c:yMode val="edge"/>
              <c:x val="3.1830421423746045E-4"/>
              <c:y val="0.24021626793053746"/>
            </c:manualLayout>
          </c:layout>
        </c:title>
        <c:numFmt formatCode="0" sourceLinked="0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70816128"/>
        <c:crosses val="autoZero"/>
        <c:crossBetween val="between"/>
      </c:valAx>
      <c:valAx>
        <c:axId val="70823936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 cent of NNI</a:t>
                </a:r>
              </a:p>
            </c:rich>
          </c:tx>
          <c:layout>
            <c:manualLayout>
              <c:xMode val="edge"/>
              <c:yMode val="edge"/>
              <c:x val="0.95842819907855614"/>
              <c:y val="0.28156699836980825"/>
            </c:manualLayout>
          </c:layout>
        </c:title>
        <c:numFmt formatCode="0" sourceLinked="0"/>
        <c:tickLblPos val="nextTo"/>
        <c:crossAx val="70825856"/>
        <c:crosses val="max"/>
        <c:crossBetween val="between"/>
      </c:valAx>
      <c:catAx>
        <c:axId val="70825856"/>
        <c:scaling>
          <c:orientation val="minMax"/>
        </c:scaling>
        <c:delete val="1"/>
        <c:axPos val="b"/>
        <c:numFmt formatCode="General" sourceLinked="1"/>
        <c:tickLblPos val="nextTo"/>
        <c:crossAx val="70823936"/>
        <c:crosses val="autoZero"/>
        <c:auto val="1"/>
        <c:lblAlgn val="ctr"/>
        <c:lblOffset val="100"/>
      </c:catAx>
    </c:plotArea>
    <c:legend>
      <c:legendPos val="b"/>
      <c:layout>
        <c:manualLayout>
          <c:xMode val="edge"/>
          <c:yMode val="edge"/>
          <c:x val="5.8679609472899498E-3"/>
          <c:y val="0.76853529316051306"/>
          <c:w val="0.98073772657612435"/>
          <c:h val="0.11051884846052534"/>
        </c:manualLayout>
      </c:layout>
      <c:txPr>
        <a:bodyPr/>
        <a:lstStyle/>
        <a:p>
          <a:pPr>
            <a:defRPr b="0"/>
          </a:pPr>
          <a:endParaRPr lang="en-US"/>
        </a:p>
      </c:txPr>
    </c:legend>
    <c:plotVisOnly val="1"/>
    <c:dispBlanksAs val="gap"/>
  </c:chart>
  <c:spPr>
    <a:ln>
      <a:solidFill>
        <a:schemeClr val="tx1"/>
      </a:solidFill>
    </a:ln>
  </c:spPr>
  <c:txPr>
    <a:bodyPr/>
    <a:lstStyle/>
    <a:p>
      <a:pPr>
        <a:defRPr b="1" cap="none" spc="0">
          <a:ln w="1905"/>
          <a:solidFill>
            <a:sysClr val="windowText" lastClr="000000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IN" sz="1600" dirty="0" smtClean="0"/>
              <a:t>Saving</a:t>
            </a:r>
            <a:r>
              <a:rPr lang="en-IN" sz="1600" baseline="0" dirty="0" smtClean="0"/>
              <a:t> </a:t>
            </a:r>
            <a:r>
              <a:rPr lang="en-IN" sz="1600" baseline="0" dirty="0"/>
              <a:t>and Capital </a:t>
            </a:r>
            <a:r>
              <a:rPr lang="en-IN" sz="1600" baseline="0" dirty="0" smtClean="0"/>
              <a:t>Formation</a:t>
            </a:r>
            <a:endParaRPr lang="en-IN" sz="1600" dirty="0"/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0479102610532452"/>
          <c:y val="9.0123747962405992E-2"/>
          <c:w val="0.87001336070883917"/>
          <c:h val="0.71967772667598828"/>
        </c:manualLayout>
      </c:layout>
      <c:lineChart>
        <c:grouping val="standard"/>
        <c:ser>
          <c:idx val="0"/>
          <c:order val="0"/>
          <c:tx>
            <c:strRef>
              <c:f>'Chart 10'!$A$3</c:f>
              <c:strCache>
                <c:ptCount val="1"/>
                <c:pt idx="0">
                  <c:v>Gross Savings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'Chart 10'!$B$2:$I$2</c:f>
              <c:strCache>
                <c:ptCount val="8"/>
                <c:pt idx="0">
                  <c:v>2011-12</c:v>
                </c:pt>
                <c:pt idx="1">
                  <c:v>2012-13</c:v>
                </c:pt>
                <c:pt idx="2">
                  <c:v>2013-14</c:v>
                </c:pt>
                <c:pt idx="3">
                  <c:v>2014-15</c:v>
                </c:pt>
                <c:pt idx="4">
                  <c:v>2015-16</c:v>
                </c:pt>
                <c:pt idx="5">
                  <c:v>2016-17</c:v>
                </c:pt>
                <c:pt idx="6">
                  <c:v>2017-18</c:v>
                </c:pt>
                <c:pt idx="7">
                  <c:v>2018-19</c:v>
                </c:pt>
              </c:strCache>
            </c:strRef>
          </c:cat>
          <c:val>
            <c:numRef>
              <c:f>'Chart 10'!$B$3:$I$3</c:f>
              <c:numCache>
                <c:formatCode>0.0</c:formatCode>
                <c:ptCount val="8"/>
                <c:pt idx="0">
                  <c:v>8.3000000000000007</c:v>
                </c:pt>
                <c:pt idx="1">
                  <c:v>8.7000000000000011</c:v>
                </c:pt>
                <c:pt idx="2">
                  <c:v>9.6</c:v>
                </c:pt>
                <c:pt idx="3">
                  <c:v>10.3</c:v>
                </c:pt>
                <c:pt idx="4">
                  <c:v>11.1</c:v>
                </c:pt>
                <c:pt idx="5">
                  <c:v>10.6</c:v>
                </c:pt>
                <c:pt idx="6">
                  <c:v>10.7</c:v>
                </c:pt>
                <c:pt idx="7">
                  <c:v>9.5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24E-4B0E-9C05-1587EAC3D4E1}"/>
            </c:ext>
          </c:extLst>
        </c:ser>
        <c:ser>
          <c:idx val="1"/>
          <c:order val="1"/>
          <c:tx>
            <c:strRef>
              <c:f>'Chart 10'!$A$4</c:f>
              <c:strCache>
                <c:ptCount val="1"/>
                <c:pt idx="0">
                  <c:v>Gross Capital Formation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'Chart 10'!$B$2:$I$2</c:f>
              <c:strCache>
                <c:ptCount val="8"/>
                <c:pt idx="0">
                  <c:v>2011-12</c:v>
                </c:pt>
                <c:pt idx="1">
                  <c:v>2012-13</c:v>
                </c:pt>
                <c:pt idx="2">
                  <c:v>2013-14</c:v>
                </c:pt>
                <c:pt idx="3">
                  <c:v>2014-15</c:v>
                </c:pt>
                <c:pt idx="4">
                  <c:v>2015-16</c:v>
                </c:pt>
                <c:pt idx="5">
                  <c:v>2016-17</c:v>
                </c:pt>
                <c:pt idx="6">
                  <c:v>2017-18</c:v>
                </c:pt>
                <c:pt idx="7">
                  <c:v>2018-19</c:v>
                </c:pt>
              </c:strCache>
            </c:strRef>
          </c:cat>
          <c:val>
            <c:numRef>
              <c:f>'Chart 10'!$B$4:$I$4</c:f>
              <c:numCache>
                <c:formatCode>0.0</c:formatCode>
                <c:ptCount val="8"/>
                <c:pt idx="0">
                  <c:v>12.9</c:v>
                </c:pt>
                <c:pt idx="1">
                  <c:v>13.4</c:v>
                </c:pt>
                <c:pt idx="2">
                  <c:v>12.7</c:v>
                </c:pt>
                <c:pt idx="3">
                  <c:v>12.9</c:v>
                </c:pt>
                <c:pt idx="4">
                  <c:v>13.1</c:v>
                </c:pt>
                <c:pt idx="5">
                  <c:v>11.5</c:v>
                </c:pt>
                <c:pt idx="6">
                  <c:v>10.9</c:v>
                </c:pt>
                <c:pt idx="7">
                  <c:v>11.7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24E-4B0E-9C05-1587EAC3D4E1}"/>
            </c:ext>
          </c:extLst>
        </c:ser>
        <c:dLbls/>
        <c:marker val="1"/>
        <c:axId val="71254400"/>
        <c:axId val="71255936"/>
      </c:lineChart>
      <c:catAx>
        <c:axId val="7125440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1255936"/>
        <c:crosses val="autoZero"/>
        <c:auto val="1"/>
        <c:lblAlgn val="ctr"/>
        <c:lblOffset val="100"/>
      </c:catAx>
      <c:valAx>
        <c:axId val="71255936"/>
        <c:scaling>
          <c:orientation val="minMax"/>
        </c:scaling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IN" sz="1200" b="1"/>
                  <a:t>Per cent to GDP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0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1254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 xmlns:c16r2="http://schemas.microsoft.com/office/drawing/2015/06/chart"/>
  </c:chart>
  <c:spPr>
    <a:noFill/>
    <a:ln>
      <a:solidFill>
        <a:sysClr val="windowText" lastClr="000000"/>
      </a:solidFill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title>
      <c:tx>
        <c:rich>
          <a:bodyPr/>
          <a:lstStyle/>
          <a:p>
            <a:pPr>
              <a:defRPr sz="1600"/>
            </a:pPr>
            <a:r>
              <a:rPr lang="en-US" sz="1600" dirty="0" smtClean="0"/>
              <a:t>Financing </a:t>
            </a:r>
            <a:r>
              <a:rPr lang="en-US" sz="1600" dirty="0"/>
              <a:t>the Resource </a:t>
            </a:r>
            <a:r>
              <a:rPr lang="en-US" sz="1600" dirty="0" smtClean="0"/>
              <a:t>Gap of General government </a:t>
            </a:r>
            <a:endParaRPr lang="en-US" sz="1600" dirty="0"/>
          </a:p>
        </c:rich>
      </c:tx>
      <c:layout/>
    </c:title>
    <c:plotArea>
      <c:layout>
        <c:manualLayout>
          <c:layoutTarget val="inner"/>
          <c:xMode val="edge"/>
          <c:yMode val="edge"/>
          <c:x val="9.1818635963555911E-2"/>
          <c:y val="0.1344119171943858"/>
          <c:w val="0.823094416823275"/>
          <c:h val="0.55775469392289745"/>
        </c:manualLayout>
      </c:layout>
      <c:barChart>
        <c:barDir val="col"/>
        <c:grouping val="stacked"/>
        <c:ser>
          <c:idx val="0"/>
          <c:order val="0"/>
          <c:tx>
            <c:strRef>
              <c:f>'Chart 12 GG sector'!$M$24</c:f>
              <c:strCache>
                <c:ptCount val="1"/>
                <c:pt idx="0">
                  <c:v>Other Depository Corporations</c:v>
                </c:pt>
              </c:strCache>
            </c:strRef>
          </c:tx>
          <c:cat>
            <c:strRef>
              <c:f>'Chart 12 GG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12 GG sector'!$O$24:$U$24</c:f>
              <c:numCache>
                <c:formatCode>0.0</c:formatCode>
                <c:ptCount val="7"/>
                <c:pt idx="0">
                  <c:v>1.541214076371652</c:v>
                </c:pt>
                <c:pt idx="1">
                  <c:v>44.549542265799964</c:v>
                </c:pt>
                <c:pt idx="2">
                  <c:v>2.2188670512654336</c:v>
                </c:pt>
                <c:pt idx="3">
                  <c:v>22.866550150505493</c:v>
                </c:pt>
                <c:pt idx="4">
                  <c:v>-16.064656707767309</c:v>
                </c:pt>
                <c:pt idx="5">
                  <c:v>46.868152982735111</c:v>
                </c:pt>
                <c:pt idx="6">
                  <c:v>-7.435830743611179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943-4321-A9F8-8657FC9809DF}"/>
            </c:ext>
          </c:extLst>
        </c:ser>
        <c:ser>
          <c:idx val="1"/>
          <c:order val="1"/>
          <c:tx>
            <c:strRef>
              <c:f>'Chart 12 GG sector'!$M$25</c:f>
              <c:strCache>
                <c:ptCount val="1"/>
                <c:pt idx="0">
                  <c:v>Other Financial Corporations</c:v>
                </c:pt>
              </c:strCache>
            </c:strRef>
          </c:tx>
          <c:cat>
            <c:strRef>
              <c:f>'Chart 12 GG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12 GG sector'!$O$25:$U$25</c:f>
              <c:numCache>
                <c:formatCode>0.0</c:formatCode>
                <c:ptCount val="7"/>
                <c:pt idx="0">
                  <c:v>60.523197937539173</c:v>
                </c:pt>
                <c:pt idx="1">
                  <c:v>64.359068459420214</c:v>
                </c:pt>
                <c:pt idx="2">
                  <c:v>77.244379528654818</c:v>
                </c:pt>
                <c:pt idx="3">
                  <c:v>44.410233248929991</c:v>
                </c:pt>
                <c:pt idx="4">
                  <c:v>70.34194710484033</c:v>
                </c:pt>
                <c:pt idx="5">
                  <c:v>45.43555233829693</c:v>
                </c:pt>
                <c:pt idx="6">
                  <c:v>46.060485685108759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943-4321-A9F8-8657FC9809DF}"/>
            </c:ext>
          </c:extLst>
        </c:ser>
        <c:ser>
          <c:idx val="2"/>
          <c:order val="2"/>
          <c:tx>
            <c:strRef>
              <c:f>'Chart 12 GG sector'!$M$26</c:f>
              <c:strCache>
                <c:ptCount val="1"/>
                <c:pt idx="0">
                  <c:v>Public Non-Financial Corporations</c:v>
                </c:pt>
              </c:strCache>
            </c:strRef>
          </c:tx>
          <c:cat>
            <c:strRef>
              <c:f>'Chart 12 GG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12 GG sector'!$O$26:$U$26</c:f>
              <c:numCache>
                <c:formatCode>0.0</c:formatCode>
                <c:ptCount val="7"/>
                <c:pt idx="0">
                  <c:v>-6.11835925110422</c:v>
                </c:pt>
                <c:pt idx="1">
                  <c:v>1.0677003233457181</c:v>
                </c:pt>
                <c:pt idx="2">
                  <c:v>-5.3994151300182205</c:v>
                </c:pt>
                <c:pt idx="3">
                  <c:v>-4.575270585777921</c:v>
                </c:pt>
                <c:pt idx="4">
                  <c:v>-11.617004828585902</c:v>
                </c:pt>
                <c:pt idx="5">
                  <c:v>-22.744052089619746</c:v>
                </c:pt>
                <c:pt idx="6">
                  <c:v>27.489384783689889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943-4321-A9F8-8657FC9809DF}"/>
            </c:ext>
          </c:extLst>
        </c:ser>
        <c:ser>
          <c:idx val="3"/>
          <c:order val="3"/>
          <c:tx>
            <c:strRef>
              <c:f>'Chart 12 GG sector'!$M$27</c:f>
              <c:strCache>
                <c:ptCount val="1"/>
                <c:pt idx="0">
                  <c:v>Households</c:v>
                </c:pt>
              </c:strCache>
            </c:strRef>
          </c:tx>
          <c:cat>
            <c:strRef>
              <c:f>'Chart 12 GG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12 GG sector'!$O$27:$U$27</c:f>
              <c:numCache>
                <c:formatCode>0.0</c:formatCode>
                <c:ptCount val="7"/>
                <c:pt idx="0">
                  <c:v>-5.9172137904327826</c:v>
                </c:pt>
                <c:pt idx="1">
                  <c:v>8.080515001219057</c:v>
                </c:pt>
                <c:pt idx="2">
                  <c:v>15.621372293077567</c:v>
                </c:pt>
                <c:pt idx="3">
                  <c:v>20.149735398691025</c:v>
                </c:pt>
                <c:pt idx="4">
                  <c:v>19.455644178021895</c:v>
                </c:pt>
                <c:pt idx="5">
                  <c:v>22.647329053125482</c:v>
                </c:pt>
                <c:pt idx="6">
                  <c:v>28.777433930606314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943-4321-A9F8-8657FC9809DF}"/>
            </c:ext>
          </c:extLst>
        </c:ser>
        <c:ser>
          <c:idx val="4"/>
          <c:order val="4"/>
          <c:tx>
            <c:strRef>
              <c:f>'Chart 12 GG sector'!$M$28</c:f>
              <c:strCache>
                <c:ptCount val="1"/>
                <c:pt idx="0">
                  <c:v>Rest of the World</c:v>
                </c:pt>
              </c:strCache>
            </c:strRef>
          </c:tx>
          <c:cat>
            <c:strRef>
              <c:f>'Chart 12 GG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12 GG sector'!$O$28:$U$28</c:f>
              <c:numCache>
                <c:formatCode>0.0</c:formatCode>
                <c:ptCount val="7"/>
                <c:pt idx="0">
                  <c:v>39.310848218653099</c:v>
                </c:pt>
                <c:pt idx="1">
                  <c:v>-2.2393024798684067</c:v>
                </c:pt>
                <c:pt idx="2">
                  <c:v>-4.3641665930328459</c:v>
                </c:pt>
                <c:pt idx="3">
                  <c:v>31.678870225837418</c:v>
                </c:pt>
                <c:pt idx="4">
                  <c:v>7.3955458640620666</c:v>
                </c:pt>
                <c:pt idx="5">
                  <c:v>14.060723458351942</c:v>
                </c:pt>
                <c:pt idx="6">
                  <c:v>0.20446827982389643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943-4321-A9F8-8657FC9809DF}"/>
            </c:ext>
          </c:extLst>
        </c:ser>
        <c:ser>
          <c:idx val="5"/>
          <c:order val="5"/>
          <c:tx>
            <c:strRef>
              <c:f>'Chart 12 GG sector'!$M$29</c:f>
              <c:strCache>
                <c:ptCount val="1"/>
                <c:pt idx="0">
                  <c:v>Rest of the Sector</c:v>
                </c:pt>
              </c:strCache>
            </c:strRef>
          </c:tx>
          <c:cat>
            <c:strRef>
              <c:f>'Chart 12 GG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12 GG sector'!$O$29:$U$29</c:f>
              <c:numCache>
                <c:formatCode>0.0</c:formatCode>
                <c:ptCount val="7"/>
                <c:pt idx="0">
                  <c:v>10.660312808973062</c:v>
                </c:pt>
                <c:pt idx="1">
                  <c:v>-15.817523569916544</c:v>
                </c:pt>
                <c:pt idx="2">
                  <c:v>14.67896285005326</c:v>
                </c:pt>
                <c:pt idx="3">
                  <c:v>-14.530118438185964</c:v>
                </c:pt>
                <c:pt idx="4">
                  <c:v>30.488524389428914</c:v>
                </c:pt>
                <c:pt idx="5">
                  <c:v>-6.2677057428897003</c:v>
                </c:pt>
                <c:pt idx="6">
                  <c:v>4.904058064382288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943-4321-A9F8-8657FC9809DF}"/>
            </c:ext>
          </c:extLst>
        </c:ser>
        <c:dLbls/>
        <c:overlap val="100"/>
        <c:axId val="70747648"/>
        <c:axId val="70749184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6"/>
                <c:order val="6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12 GG sector'!$M$30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'Chart 12 GG sector'!$O$23:$U$23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'Chart 12 GG sector'!$O$30:$U$30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6-3943-4321-A9F8-8657FC9809DF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12 GG sector'!$M$31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12 GG sector'!$O$23:$U$23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12 GG sector'!$O$31:$U$31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7-3943-4321-A9F8-8657FC9809DF}"/>
                  </c:ext>
                </c:extLst>
              </c15:ser>
            </c15:filteredBarSeries>
            <c15:filteredBarSeries>
              <c15:ser>
                <c:idx val="8"/>
                <c:order val="8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12 GG sector'!$M$32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cat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12 GG sector'!$O$23:$U$23</c15:sqref>
                        </c15:formulaRef>
                      </c:ext>
                    </c:extLst>
                    <c:strCache>
                      <c:ptCount val="7"/>
                      <c:pt idx="0">
                        <c:v>2012-13</c:v>
                      </c:pt>
                      <c:pt idx="1">
                        <c:v>2013-14</c:v>
                      </c:pt>
                      <c:pt idx="2">
                        <c:v>2014-15</c:v>
                      </c:pt>
                      <c:pt idx="3">
                        <c:v>2015-16</c:v>
                      </c:pt>
                      <c:pt idx="4">
                        <c:v>2016-17</c:v>
                      </c:pt>
                      <c:pt idx="5">
                        <c:v>2017-18</c:v>
                      </c:pt>
                      <c:pt idx="6">
                        <c:v>2018-19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12 GG sector'!$O$32:$U$32</c15:sqref>
                        </c15:formulaRef>
                      </c:ext>
                    </c:extLst>
                    <c:numCache>
                      <c:formatCode>0.0</c:formatCode>
                      <c:ptCount val="7"/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8-3943-4321-A9F8-8657FC9809DF}"/>
                  </c:ext>
                </c:extLst>
              </c15:ser>
            </c15:filteredBarSeries>
          </c:ext>
        </c:extLst>
      </c:barChart>
      <c:lineChart>
        <c:grouping val="standard"/>
        <c:ser>
          <c:idx val="9"/>
          <c:order val="6"/>
          <c:tx>
            <c:strRef>
              <c:f>'Chart 12 GG sector'!$M$33</c:f>
              <c:strCache>
                <c:ptCount val="1"/>
                <c:pt idx="0">
                  <c:v>Resource Gap (RHS)</c:v>
                </c:pt>
              </c:strCache>
            </c:strRef>
          </c:tx>
          <c:marker>
            <c:symbol val="none"/>
          </c:marker>
          <c:cat>
            <c:strRef>
              <c:f>'Chart 12 GG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12 GG sector'!$O$33:$U$33</c:f>
              <c:numCache>
                <c:formatCode>0.0</c:formatCode>
                <c:ptCount val="7"/>
                <c:pt idx="0">
                  <c:v>5.7254135824037471</c:v>
                </c:pt>
                <c:pt idx="1">
                  <c:v>5.7690614367453712</c:v>
                </c:pt>
                <c:pt idx="2">
                  <c:v>5.6101460978828284</c:v>
                </c:pt>
                <c:pt idx="3">
                  <c:v>5.4439646001699549</c:v>
                </c:pt>
                <c:pt idx="4">
                  <c:v>5.1391884009712872</c:v>
                </c:pt>
                <c:pt idx="5">
                  <c:v>5.4069768249474057</c:v>
                </c:pt>
                <c:pt idx="6">
                  <c:v>5.2635808708921221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9-3943-4321-A9F8-8657FC9809DF}"/>
            </c:ext>
          </c:extLst>
        </c:ser>
        <c:ser>
          <c:idx val="10"/>
          <c:order val="7"/>
          <c:tx>
            <c:strRef>
              <c:f>'Chart 12 GG sector'!$M$34</c:f>
              <c:strCache>
                <c:ptCount val="1"/>
                <c:pt idx="0">
                  <c:v>Financial Resources (RHS)</c:v>
                </c:pt>
              </c:strCache>
            </c:strRef>
          </c:tx>
          <c:marker>
            <c:symbol val="none"/>
          </c:marker>
          <c:cat>
            <c:strRef>
              <c:f>'Chart 12 GG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12 GG sector'!$O$34:$U$34</c:f>
              <c:numCache>
                <c:formatCode>0.0</c:formatCode>
                <c:ptCount val="7"/>
                <c:pt idx="0">
                  <c:v>8.7757646116933756</c:v>
                </c:pt>
                <c:pt idx="1">
                  <c:v>8.6665703556670248</c:v>
                </c:pt>
                <c:pt idx="2">
                  <c:v>7.1159769826863979</c:v>
                </c:pt>
                <c:pt idx="3">
                  <c:v>9.4295724595194397</c:v>
                </c:pt>
                <c:pt idx="4">
                  <c:v>8.4972390792450394</c:v>
                </c:pt>
                <c:pt idx="5">
                  <c:v>8.6762380088721933</c:v>
                </c:pt>
                <c:pt idx="6">
                  <c:v>7.7701045221819518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A-3943-4321-A9F8-8657FC9809DF}"/>
            </c:ext>
          </c:extLst>
        </c:ser>
        <c:ser>
          <c:idx val="11"/>
          <c:order val="8"/>
          <c:tx>
            <c:strRef>
              <c:f>'Chart 12 GG sector'!$M$35</c:f>
              <c:strCache>
                <c:ptCount val="1"/>
                <c:pt idx="0">
                  <c:v>Financial Uses (RHS)</c:v>
                </c:pt>
              </c:strCache>
            </c:strRef>
          </c:tx>
          <c:marker>
            <c:symbol val="none"/>
          </c:marker>
          <c:cat>
            <c:strRef>
              <c:f>'Chart 12 GG sector'!$O$23:$U$23</c:f>
              <c:strCache>
                <c:ptCount val="7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</c:strCache>
            </c:strRef>
          </c:cat>
          <c:val>
            <c:numRef>
              <c:f>'Chart 12 GG sector'!$O$35:$U$35</c:f>
              <c:numCache>
                <c:formatCode>0.0</c:formatCode>
                <c:ptCount val="7"/>
                <c:pt idx="0">
                  <c:v>3.0503510292896285</c:v>
                </c:pt>
                <c:pt idx="1">
                  <c:v>2.8975089189216532</c:v>
                </c:pt>
                <c:pt idx="2">
                  <c:v>1.5058308848035706</c:v>
                </c:pt>
                <c:pt idx="3">
                  <c:v>3.9856078593494804</c:v>
                </c:pt>
                <c:pt idx="4">
                  <c:v>3.3580506782737469</c:v>
                </c:pt>
                <c:pt idx="5">
                  <c:v>3.2692611839247863</c:v>
                </c:pt>
                <c:pt idx="6">
                  <c:v>2.5065236512898328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B-3943-4321-A9F8-8657FC9809DF}"/>
            </c:ext>
          </c:extLst>
        </c:ser>
        <c:dLbls/>
        <c:marker val="1"/>
        <c:axId val="70769664"/>
        <c:axId val="70767744"/>
      </c:lineChart>
      <c:catAx>
        <c:axId val="70747648"/>
        <c:scaling>
          <c:orientation val="minMax"/>
        </c:scaling>
        <c:axPos val="b"/>
        <c:numFmt formatCode="General" sourceLinked="0"/>
        <c:tickLblPos val="low"/>
        <c:txPr>
          <a:bodyPr/>
          <a:lstStyle/>
          <a:p>
            <a:pPr>
              <a:defRPr b="0"/>
            </a:pPr>
            <a:endParaRPr lang="en-US"/>
          </a:p>
        </c:txPr>
        <c:crossAx val="70749184"/>
        <c:crosses val="autoZero"/>
        <c:auto val="1"/>
        <c:lblAlgn val="ctr"/>
        <c:lblOffset val="100"/>
      </c:catAx>
      <c:valAx>
        <c:axId val="70749184"/>
        <c:scaling>
          <c:orientation val="minMax"/>
          <c:min val="-20"/>
        </c:scaling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Shares in Resource Gap</a:t>
                </a:r>
              </a:p>
            </c:rich>
          </c:tx>
          <c:layout>
            <c:manualLayout>
              <c:xMode val="edge"/>
              <c:yMode val="edge"/>
              <c:x val="1.0232572892134705E-2"/>
              <c:y val="0.23841454415432475"/>
            </c:manualLayout>
          </c:layout>
        </c:title>
        <c:numFmt formatCode="0" sourceLinked="0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70747648"/>
        <c:crosses val="autoZero"/>
        <c:crossBetween val="between"/>
      </c:valAx>
      <c:valAx>
        <c:axId val="70767744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Per cent of NNI</a:t>
                </a:r>
              </a:p>
            </c:rich>
          </c:tx>
          <c:layout>
            <c:manualLayout>
              <c:xMode val="edge"/>
              <c:yMode val="edge"/>
              <c:x val="0.9612523887686244"/>
              <c:y val="0.28805239754232881"/>
            </c:manualLayout>
          </c:layout>
        </c:title>
        <c:numFmt formatCode="0" sourceLinked="0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70769664"/>
        <c:crosses val="max"/>
        <c:crossBetween val="between"/>
      </c:valAx>
      <c:catAx>
        <c:axId val="70769664"/>
        <c:scaling>
          <c:orientation val="minMax"/>
        </c:scaling>
        <c:delete val="1"/>
        <c:axPos val="b"/>
        <c:numFmt formatCode="General" sourceLinked="1"/>
        <c:tickLblPos val="nextTo"/>
        <c:crossAx val="70767744"/>
        <c:crosses val="autoZero"/>
        <c:auto val="1"/>
        <c:lblAlgn val="ctr"/>
        <c:lblOffset val="100"/>
      </c:catAx>
    </c:plotArea>
    <c:legend>
      <c:legendPos val="b"/>
      <c:layout>
        <c:manualLayout>
          <c:xMode val="edge"/>
          <c:yMode val="edge"/>
          <c:x val="2.3638128756242941E-2"/>
          <c:y val="0.77204088434618401"/>
          <c:w val="0.9548970766975845"/>
          <c:h val="0.11294366181271814"/>
        </c:manualLayout>
      </c:layout>
      <c:txPr>
        <a:bodyPr/>
        <a:lstStyle/>
        <a:p>
          <a:pPr>
            <a:defRPr b="0"/>
          </a:pPr>
          <a:endParaRPr lang="en-US"/>
        </a:p>
      </c:txPr>
    </c:legend>
    <c:plotVisOnly val="1"/>
    <c:dispBlanksAs val="gap"/>
  </c:chart>
  <c:spPr>
    <a:ln>
      <a:solidFill>
        <a:sysClr val="windowText" lastClr="000000"/>
      </a:solidFill>
    </a:ln>
  </c:spPr>
  <c:txPr>
    <a:bodyPr/>
    <a:lstStyle/>
    <a:p>
      <a:pPr>
        <a:defRPr b="1" cap="none" spc="0">
          <a:ln w="1905"/>
          <a:solidFill>
            <a:sysClr val="windowText" lastClr="000000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/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0.04325</cdr:x>
      <cdr:y>0.90467</cdr:y>
    </cdr:from>
    <cdr:to>
      <cdr:x>0.94002</cdr:x>
      <cdr:y>0.98787</cdr:y>
    </cdr:to>
    <cdr:sp macro="" textlink="">
      <cdr:nvSpPr>
        <cdr:cNvPr id="2" name="Text Box 2">
          <a:extLst xmlns:a="http://schemas.openxmlformats.org/drawingml/2006/main">
            <a:ext uri="{FF2B5EF4-FFF2-40B4-BE49-F238E27FC236}">
              <a16:creationId xmlns="" xmlns:a16="http://schemas.microsoft.com/office/drawing/2014/main" id="{7530AE93-6F23-42A3-A5BB-6922C240C66A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36549" y="4308475"/>
          <a:ext cx="6978651" cy="396268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lnSpc>
              <a:spcPct val="107000"/>
            </a:lnSpc>
            <a:spcAft>
              <a:spcPts val="800"/>
            </a:spcAft>
          </a:pPr>
          <a:r>
            <a:rPr lang="en-IN" sz="100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Note : Rest of the sectors in this chart include Central Bank, Other Depository Corporations, Public Non-Financial Corporations and others not elsewhere classified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0.01884</cdr:x>
      <cdr:y>0.89015</cdr:y>
    </cdr:from>
    <cdr:to>
      <cdr:x>0.96608</cdr:x>
      <cdr:y>0.982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82A6E1EF-9DAB-4BD4-BB5D-576257932527}"/>
            </a:ext>
          </a:extLst>
        </cdr:cNvPr>
        <cdr:cNvSpPr txBox="1"/>
      </cdr:nvSpPr>
      <cdr:spPr>
        <a:xfrm xmlns:a="http://schemas.openxmlformats.org/drawingml/2006/main">
          <a:off x="109422" y="4668043"/>
          <a:ext cx="5501540" cy="4816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N" sz="1100" dirty="0">
              <a:effectLst/>
              <a:latin typeface="+mn-lt"/>
              <a:ea typeface="+mn-ea"/>
              <a:cs typeface="+mn-cs"/>
            </a:rPr>
            <a:t>Note: Rest of the sectors in this chart include Central Bank, Rest of the world, Public Non-Financial Corporations and others not elsewhere classified</a:t>
          </a:r>
          <a:endParaRPr lang="en-IN" dirty="0">
            <a:effectLst/>
          </a:endParaRPr>
        </a:p>
        <a:p xmlns:a="http://schemas.openxmlformats.org/drawingml/2006/main">
          <a:endParaRPr lang="en-IN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0.01673</cdr:x>
      <cdr:y>0.89015</cdr:y>
    </cdr:from>
    <cdr:to>
      <cdr:x>0.99485</cdr:x>
      <cdr:y>0.97764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F49EB2E4-464D-4BF4-9A04-5134890474CB}"/>
            </a:ext>
          </a:extLst>
        </cdr:cNvPr>
        <cdr:cNvSpPr txBox="1"/>
      </cdr:nvSpPr>
      <cdr:spPr>
        <a:xfrm xmlns:a="http://schemas.openxmlformats.org/drawingml/2006/main">
          <a:off x="95177" y="4668043"/>
          <a:ext cx="5564554" cy="4588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N" sz="1100" dirty="0">
              <a:effectLst/>
              <a:latin typeface="+mn-lt"/>
              <a:ea typeface="+mn-ea"/>
              <a:cs typeface="+mn-cs"/>
            </a:rPr>
            <a:t>Note : Rest of the sectors in this chart include Central Government, Public Non-Financial Corporations, Private Non-Financial Corporations and others not elsewhere classified</a:t>
          </a:r>
          <a:endParaRPr lang="en-IN" dirty="0">
            <a:effectLst/>
          </a:endParaRPr>
        </a:p>
        <a:p xmlns:a="http://schemas.openxmlformats.org/drawingml/2006/main">
          <a:endParaRPr lang="en-IN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0.01966</cdr:x>
      <cdr:y>0.89007</cdr:y>
    </cdr:from>
    <cdr:to>
      <cdr:x>0.99476</cdr:x>
      <cdr:y>0.98305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29A5B38E-13CD-4A70-AAAC-ABF26A64AE76}"/>
            </a:ext>
          </a:extLst>
        </cdr:cNvPr>
        <cdr:cNvSpPr txBox="1"/>
      </cdr:nvSpPr>
      <cdr:spPr>
        <a:xfrm xmlns:a="http://schemas.openxmlformats.org/drawingml/2006/main">
          <a:off x="106176" y="4663988"/>
          <a:ext cx="5266125" cy="4872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N" sz="1100" b="0" dirty="0">
              <a:effectLst/>
              <a:latin typeface="+mn-lt"/>
              <a:ea typeface="+mn-ea"/>
              <a:cs typeface="+mn-cs"/>
            </a:rPr>
            <a:t>Note : Rest of the sectors in this chart include Central Bank, Rest of the world, Households and others not elsewhere classified.</a:t>
          </a:r>
          <a:endParaRPr lang="en-IN" b="0" dirty="0">
            <a:effectLst/>
          </a:endParaRPr>
        </a:p>
        <a:p xmlns:a="http://schemas.openxmlformats.org/drawingml/2006/main">
          <a:endParaRPr lang="en-IN" sz="11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0.02186</cdr:x>
      <cdr:y>0.89164</cdr:y>
    </cdr:from>
    <cdr:to>
      <cdr:x>0.98771</cdr:x>
      <cdr:y>0.98326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9E89D328-8462-4481-B64E-3D41AE5773EB}"/>
            </a:ext>
          </a:extLst>
        </cdr:cNvPr>
        <cdr:cNvSpPr txBox="1"/>
      </cdr:nvSpPr>
      <cdr:spPr>
        <a:xfrm xmlns:a="http://schemas.openxmlformats.org/drawingml/2006/main">
          <a:off x="124362" y="4740051"/>
          <a:ext cx="5494749" cy="487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N" sz="1100" dirty="0">
              <a:effectLst/>
              <a:latin typeface="+mn-lt"/>
              <a:ea typeface="+mn-ea"/>
              <a:cs typeface="+mn-cs"/>
            </a:rPr>
            <a:t>Note : Rest of the sectors in this chart include Central Bank, General Government, Public Non-Financial Corporations and others not elsewhere classified.</a:t>
          </a:r>
          <a:endParaRPr lang="en-IN" dirty="0">
            <a:effectLst/>
          </a:endParaRPr>
        </a:p>
        <a:p xmlns:a="http://schemas.openxmlformats.org/drawingml/2006/main">
          <a:endParaRPr lang="en-IN" sz="11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0.01757</cdr:x>
      <cdr:y>0.89333</cdr:y>
    </cdr:from>
    <cdr:to>
      <cdr:x>0.99054</cdr:x>
      <cdr:y>0.9876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1E934482-01CE-4FB4-8CE3-D49CB13E2768}"/>
            </a:ext>
          </a:extLst>
        </cdr:cNvPr>
        <cdr:cNvSpPr txBox="1"/>
      </cdr:nvSpPr>
      <cdr:spPr>
        <a:xfrm xmlns:a="http://schemas.openxmlformats.org/drawingml/2006/main">
          <a:off x="99956" y="4824535"/>
          <a:ext cx="5535255" cy="5090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N" sz="1100" dirty="0">
              <a:effectLst/>
              <a:latin typeface="+mn-lt"/>
              <a:ea typeface="+mn-ea"/>
              <a:cs typeface="+mn-cs"/>
            </a:rPr>
            <a:t>Note : Rest of the sectors includes Central Bank, General Government, Private Non-Financial Corporations and others not elsewhere classified.</a:t>
          </a:r>
          <a:endParaRPr lang="en-IN" dirty="0">
            <a:effectLst/>
          </a:endParaRPr>
        </a:p>
        <a:p xmlns:a="http://schemas.openxmlformats.org/drawingml/2006/main">
          <a:endParaRPr lang="en-IN" sz="11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0.01467</cdr:x>
      <cdr:y>0.87492</cdr:y>
    </cdr:from>
    <cdr:to>
      <cdr:x>0.988</cdr:x>
      <cdr:y>0.98679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C936416F-C38C-4F00-873E-065F88C2FC2B}"/>
            </a:ext>
          </a:extLst>
        </cdr:cNvPr>
        <cdr:cNvSpPr txBox="1"/>
      </cdr:nvSpPr>
      <cdr:spPr>
        <a:xfrm xmlns:a="http://schemas.openxmlformats.org/drawingml/2006/main">
          <a:off x="104799" y="4286250"/>
          <a:ext cx="6953226" cy="5480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N" sz="1100">
              <a:effectLst/>
              <a:latin typeface="+mn-lt"/>
              <a:ea typeface="+mn-ea"/>
              <a:cs typeface="+mn-cs"/>
            </a:rPr>
            <a:t>Note : Rest of the sectors includes Households, Rest of the world, Public Non-Financial Corporations and others not elsewhere classified.</a:t>
          </a:r>
          <a:endParaRPr lang="en-IN">
            <a:effectLst/>
          </a:endParaRPr>
        </a:p>
        <a:p xmlns:a="http://schemas.openxmlformats.org/drawingml/2006/main">
          <a:endParaRPr lang="en-IN" sz="110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0.02168</cdr:x>
      <cdr:y>0.90518</cdr:y>
    </cdr:from>
    <cdr:to>
      <cdr:x>0.94444</cdr:x>
      <cdr:y>0.9932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48B92872-257A-4150-AE2A-C9B712D6AAB1}"/>
            </a:ext>
          </a:extLst>
        </cdr:cNvPr>
        <cdr:cNvSpPr txBox="1"/>
      </cdr:nvSpPr>
      <cdr:spPr>
        <a:xfrm xmlns:a="http://schemas.openxmlformats.org/drawingml/2006/main">
          <a:off x="123338" y="4812059"/>
          <a:ext cx="5249609" cy="4679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N" sz="1100" dirty="0">
              <a:effectLst/>
              <a:latin typeface="+mn-lt"/>
              <a:ea typeface="+mn-ea"/>
              <a:cs typeface="+mn-cs"/>
            </a:rPr>
            <a:t>Note : Rest of the sectors includes Other Financial Corporations, Public Non-Financial Corporations, Households, Rest of the world and others not elsewhere classified.</a:t>
          </a:r>
          <a:endParaRPr lang="en-IN" dirty="0">
            <a:effectLst/>
          </a:endParaRPr>
        </a:p>
        <a:p xmlns:a="http://schemas.openxmlformats.org/drawingml/2006/main">
          <a:endParaRPr lang="en-IN" sz="1100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0.02288</cdr:x>
      <cdr:y>0.90518</cdr:y>
    </cdr:from>
    <cdr:to>
      <cdr:x>0.98789</cdr:x>
      <cdr:y>0.99296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ACF43E39-B250-4866-9A98-846EF9B16FD0}"/>
            </a:ext>
          </a:extLst>
        </cdr:cNvPr>
        <cdr:cNvSpPr txBox="1"/>
      </cdr:nvSpPr>
      <cdr:spPr>
        <a:xfrm xmlns:a="http://schemas.openxmlformats.org/drawingml/2006/main">
          <a:off x="130314" y="4812058"/>
          <a:ext cx="5496241" cy="4666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N" sz="1100" dirty="0">
              <a:effectLst/>
              <a:latin typeface="+mn-lt"/>
              <a:ea typeface="+mn-ea"/>
              <a:cs typeface="+mn-cs"/>
            </a:rPr>
            <a:t>Note : Rest of the sectors includes Public Non-Financial Corporations, Households, Rest of the world and others not elsewhere classified.</a:t>
          </a:r>
          <a:endParaRPr lang="en-IN" dirty="0">
            <a:effectLst/>
          </a:endParaRPr>
        </a:p>
        <a:p xmlns:a="http://schemas.openxmlformats.org/drawingml/2006/main">
          <a:endParaRPr lang="en-IN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2" y="5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48" y="5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9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2" y="882997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9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48" y="882997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E91EFA83-D1CC-42A2-A393-1E14D30141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166531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2" y="5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48" y="5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6400" y="696913"/>
            <a:ext cx="61976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1" y="4415792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97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2" y="882997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48" y="882997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DC5C0BC3-AB48-4351-94EC-3A6C7248E2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811627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18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37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56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75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5C0BC3-AB48-4351-94EC-3A6C7248E205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68122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fld id="{15618015-39C1-4DBB-BDE8-801A5A69800B}" type="datetime1">
              <a:rPr lang="en-US" smtClean="0"/>
              <a:pPr/>
              <a:t>9/20/2020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b="1">
                <a:latin typeface="Garamond" panose="02020404030301010803" pitchFamily="18" charset="0"/>
              </a:rPr>
              <a:t>Growth Outlook: RBI Inter-Departmental Group Observations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CEEC3-E074-4B42-8646-79C70FB4634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56331673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4469E9-CADE-4B94-BE47-22AE3C106D17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8B846-13AB-4D58-9AA9-F95DA34A19F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37413368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7F76F79-BD35-4F06-B565-10C9BD83B3B7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95829-E966-484C-AB43-7DBA90769AF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74216205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9163DE6-D07B-4127-A258-28E951E039A4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23138923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609BBF-6FAD-429E-BEA8-A5B6182A04C8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1F81AF-2816-499E-BC60-DA5EA1C2FB6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70869206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BF9BE3A-8E0B-4D7E-B97C-80F9ECEF9203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5B1FEC-23F2-4948-A706-13F94FC3306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00244238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3286F5-B88E-43A5-BBDD-C64A4031F5DA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7D3C29-AF75-45B5-8070-2A4115583D5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6184314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AF7BE2C-F974-4854-9644-1EBD7AA0F550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C96BF7-9B88-41BC-BB8F-B09DD0D983F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12684062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9BDD533-9B5E-4DD9-9F7B-FDFF61A50061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2E8DE-FCBF-4391-8175-E7C11D10574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51767442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6A2D6C6-79F1-449A-A7DA-5DEA82083AB7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4D05E7-C7CE-4FB9-9C30-4FA4F7BA6B9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76006560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4AF2E71-ECCC-4A5F-809D-A6FFD4B02448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487754-73DD-4355-ADA4-0028EA2CAB7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25830584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5360" y="188640"/>
            <a:ext cx="1152128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360" y="1064462"/>
            <a:ext cx="11521280" cy="5082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19736" y="6507007"/>
            <a:ext cx="47525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IN" b="1">
                <a:latin typeface="Garamond" panose="02020404030301010803" pitchFamily="18" charset="0"/>
              </a:rPr>
              <a:t>Growth Outlook: RBI Inter-Departmental Group Observations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20336" y="650700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A92E4D9-9CDB-4E87-86EF-AE3AAF5E76D0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8661" y="836712"/>
            <a:ext cx="120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48661" y="6498840"/>
            <a:ext cx="120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39349" y="6525498"/>
            <a:ext cx="1320147" cy="313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6006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spd="med"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Garamond" panose="020204040303010108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7568" y="1974364"/>
            <a:ext cx="9126763" cy="1382628"/>
          </a:xfrm>
          <a:effectLst>
            <a:outerShdw blurRad="50800" dist="76200" dir="5700000" sx="98000" sy="98000" algn="t" rotWithShape="0">
              <a:prstClr val="black">
                <a:alpha val="17000"/>
              </a:prstClr>
            </a:outerShdw>
          </a:effectLst>
        </p:spPr>
        <p:txBody>
          <a:bodyPr anchor="t">
            <a:noAutofit/>
          </a:bodyPr>
          <a:lstStyle/>
          <a:p>
            <a:r>
              <a:rPr lang="en-US" sz="3200" dirty="0"/>
              <a:t>Financial Stocks and Flows of the Indian Economy : </a:t>
            </a:r>
            <a:r>
              <a:rPr lang="en-US" sz="3200" dirty="0" smtClean="0"/>
              <a:t>2016-17 </a:t>
            </a:r>
            <a:r>
              <a:rPr lang="en-US" sz="3200" dirty="0"/>
              <a:t>to </a:t>
            </a:r>
            <a:r>
              <a:rPr lang="en-US" sz="3200" dirty="0" smtClean="0"/>
              <a:t>2018-19 </a:t>
            </a:r>
            <a:r>
              <a:rPr lang="en-US" sz="3200" dirty="0"/>
              <a:t/>
            </a:r>
            <a:br>
              <a:rPr lang="en-US" sz="3200" dirty="0"/>
            </a:br>
            <a:endParaRPr lang="en-IN" sz="32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52400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223792" y="3789040"/>
            <a:ext cx="6768752" cy="1423999"/>
          </a:xfrm>
          <a:prstGeom prst="rect">
            <a:avLst/>
          </a:prstGeom>
          <a:effectLst>
            <a:outerShdw blurRad="50800" dist="76200" dir="5700000" sx="98000" sy="98000" algn="t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Anupam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Prakash,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Anand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Prakash Ekka,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Kunal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Priyadarshi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Chaitali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Bhowmick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Ishu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Thakur</a:t>
            </a:r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 2020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" y="620688"/>
            <a:ext cx="12192001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N"/>
          </a:p>
        </p:txBody>
      </p:sp>
      <p:sp>
        <p:nvSpPr>
          <p:cNvPr id="11" name="Rectangle 10"/>
          <p:cNvSpPr/>
          <p:nvPr/>
        </p:nvSpPr>
        <p:spPr>
          <a:xfrm>
            <a:off x="11833" y="5994394"/>
            <a:ext cx="12060831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N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334" y="270943"/>
            <a:ext cx="1984797" cy="54753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CEEC3-E074-4B42-8646-79C70FB4634C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2207568" y="3356992"/>
            <a:ext cx="91267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743201"/>
            <a:ext cx="8229600" cy="3382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IN" sz="4400" dirty="0">
                <a:latin typeface="Garamond" panose="02020404030301010803" pitchFamily="18" charset="0"/>
                <a:cs typeface="Times New Roman" panose="02020603050405020304" pitchFamily="18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xmlns="" val="3371619646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Outstanding Sectoral Financial Net </a:t>
            </a:r>
            <a:r>
              <a:rPr lang="en-US" dirty="0" smtClean="0"/>
              <a:t>Worth </a:t>
            </a:r>
            <a:br>
              <a:rPr lang="en-US" dirty="0" smtClean="0"/>
            </a:br>
            <a:r>
              <a:rPr lang="en-US" b="0" dirty="0" smtClean="0"/>
              <a:t>(</a:t>
            </a:r>
            <a:r>
              <a:rPr lang="en-US" b="0" dirty="0"/>
              <a:t>Per cent of Net National Income (NNI) at current market prices</a:t>
            </a:r>
            <a:r>
              <a:rPr lang="en-US" b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11500535"/>
              </p:ext>
            </p:extLst>
          </p:nvPr>
        </p:nvGraphicFramePr>
        <p:xfrm>
          <a:off x="341465" y="908720"/>
          <a:ext cx="11522071" cy="5400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461"/>
                <a:gridCol w="2232248"/>
                <a:gridCol w="936104"/>
                <a:gridCol w="864096"/>
                <a:gridCol w="936104"/>
                <a:gridCol w="1008112"/>
                <a:gridCol w="1008112"/>
                <a:gridCol w="1008112"/>
                <a:gridCol w="857800"/>
                <a:gridCol w="222320"/>
                <a:gridCol w="825141"/>
                <a:gridCol w="1047461"/>
              </a:tblGrid>
              <a:tr h="32721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                                                                                                               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2011-12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2012-13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2013-14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2014-15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2015-16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2016-17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2017-18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2018-19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2019-20#</a:t>
                      </a:r>
                    </a:p>
                  </a:txBody>
                  <a:tcPr marL="6350" marR="6350" marT="6350" marB="0" anchor="ctr"/>
                </a:tc>
              </a:tr>
              <a:tr h="1810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/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Assets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/>
                </a:tc>
              </a:tr>
              <a:tr h="2541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Financial Corporations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222.7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225.4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227.2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229.3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229.9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228.9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233.3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233.0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239.4</a:t>
                      </a:r>
                    </a:p>
                  </a:txBody>
                  <a:tcPr marL="6350" marR="6350" marT="6350" marB="0" anchor="ctr"/>
                </a:tc>
              </a:tr>
              <a:tr h="190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Non-Financial Corporations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132.7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124.3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123.8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123.4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106.9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94.5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89.5</a:t>
                      </a:r>
                    </a:p>
                  </a:txBody>
                  <a:tcPr marL="6350" marR="6350" marT="6350" marB="0" anchor="ctr"/>
                </a:tc>
              </a:tr>
              <a:tr h="190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1.a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Public Non-Financial Corporations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11.6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12.2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10.8</a:t>
                      </a:r>
                    </a:p>
                  </a:txBody>
                  <a:tcPr marL="6350" marR="6350" marT="6350" marB="0" anchor="ctr"/>
                </a:tc>
              </a:tr>
              <a:tr h="2541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1.b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Private Non-Financial Corporations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95.3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82.3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78.7</a:t>
                      </a:r>
                    </a:p>
                  </a:txBody>
                  <a:tcPr marL="6350" marR="6350" marT="6350" marB="0" anchor="ctr"/>
                </a:tc>
              </a:tr>
              <a:tr h="190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Government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30.1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30.3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30.6</a:t>
                      </a:r>
                    </a:p>
                  </a:txBody>
                  <a:tcPr marL="6350" marR="6350" marT="6350" marB="0" anchor="ctr"/>
                </a:tc>
              </a:tr>
              <a:tr h="2541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Household Sector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136.7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130.7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128.8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130.7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134.5</a:t>
                      </a:r>
                    </a:p>
                  </a:txBody>
                  <a:tcPr marL="6350" marR="6350" marT="6350" marB="0" anchor="ctr"/>
                </a:tc>
              </a:tr>
              <a:tr h="190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Rest of the World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49.7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45.6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45.2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45.8</a:t>
                      </a:r>
                    </a:p>
                  </a:txBody>
                  <a:tcPr marL="6350" marR="6350" marT="6350" marB="0" anchor="ctr"/>
                </a:tc>
              </a:tr>
              <a:tr h="190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Liabilities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Financial Corporations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189.3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192.2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194.1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194.7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193.2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197.5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197.2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204.0</a:t>
                      </a:r>
                    </a:p>
                  </a:txBody>
                  <a:tcPr marL="6350" marR="6350" marT="6350" marB="0" anchor="ctr"/>
                </a:tc>
              </a:tr>
              <a:tr h="2541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Non-Financial Corporations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110.0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106.7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94.3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84.9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83.6</a:t>
                      </a:r>
                    </a:p>
                  </a:txBody>
                  <a:tcPr marL="6350" marR="6350" marT="6350" marB="0" anchor="ctr"/>
                </a:tc>
              </a:tr>
              <a:tr h="190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1.a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Public Non-Financial Corporations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21.5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22.2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23.0</a:t>
                      </a:r>
                    </a:p>
                  </a:txBody>
                  <a:tcPr marL="6350" marR="6350" marT="6350" marB="0" anchor="ctr"/>
                </a:tc>
              </a:tr>
              <a:tr h="2541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1.b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Private Non-Financial Corporations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72.8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62.7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60.6</a:t>
                      </a:r>
                    </a:p>
                  </a:txBody>
                  <a:tcPr marL="6350" marR="6350" marT="6350" marB="0" anchor="ctr"/>
                </a:tc>
              </a:tr>
              <a:tr h="190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Government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78.8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79.6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82.6</a:t>
                      </a:r>
                    </a:p>
                  </a:txBody>
                  <a:tcPr marL="6350" marR="6350" marT="6350" marB="0" anchor="ctr"/>
                </a:tc>
              </a:tr>
              <a:tr h="2541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Household Sector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37.7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36.6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37.8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39.1</a:t>
                      </a:r>
                    </a:p>
                  </a:txBody>
                  <a:tcPr marL="6350" marR="6350" marT="6350" marB="0" anchor="ctr"/>
                </a:tc>
              </a:tr>
              <a:tr h="190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Rest of the World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22.3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22.7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25.3</a:t>
                      </a:r>
                    </a:p>
                  </a:txBody>
                  <a:tcPr marL="6350" marR="6350" marT="6350" marB="0" anchor="ctr"/>
                </a:tc>
              </a:tr>
              <a:tr h="25414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Financial Net Worth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Financial Corporations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35.7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35.9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35.3</a:t>
                      </a:r>
                    </a:p>
                  </a:txBody>
                  <a:tcPr marL="6350" marR="6350" marT="6350" marB="0" anchor="ctr"/>
                </a:tc>
              </a:tr>
              <a:tr h="190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Non-Financial Corporations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12.6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9.6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5.9</a:t>
                      </a:r>
                    </a:p>
                  </a:txBody>
                  <a:tcPr marL="6350" marR="6350" marT="6350" marB="0" anchor="ctr"/>
                </a:tc>
              </a:tr>
              <a:tr h="190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1.a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Public Non-Financial Corporations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-9.9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-10.0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-10.7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-12.2</a:t>
                      </a:r>
                    </a:p>
                  </a:txBody>
                  <a:tcPr marL="6350" marR="6350" marT="6350" marB="0" anchor="ctr"/>
                </a:tc>
              </a:tr>
              <a:tr h="190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1.b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Private Non-Financial Corporations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22.5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19.6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18.1</a:t>
                      </a:r>
                    </a:p>
                  </a:txBody>
                  <a:tcPr marL="6350" marR="6350" marT="6350" marB="0" anchor="ctr"/>
                </a:tc>
              </a:tr>
              <a:tr h="190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Government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-46.3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-46.6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-47.1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-48.0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-48.8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-48.7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-49.2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-49.7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-52.1</a:t>
                      </a:r>
                    </a:p>
                  </a:txBody>
                  <a:tcPr marL="6350" marR="6350" marT="6350" marB="0" anchor="ctr"/>
                </a:tc>
              </a:tr>
              <a:tr h="2541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Household Sector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92.2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92.8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95.4</a:t>
                      </a:r>
                    </a:p>
                  </a:txBody>
                  <a:tcPr marL="6350" marR="6350" marT="6350" marB="0" anchor="ctr"/>
                </a:tc>
              </a:tr>
              <a:tr h="1906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Rest of the World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23.3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22.5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20.5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311050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 Flows by Type of Instruments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78018394"/>
              </p:ext>
            </p:extLst>
          </p:nvPr>
        </p:nvGraphicFramePr>
        <p:xfrm>
          <a:off x="334963" y="1404303"/>
          <a:ext cx="11522072" cy="4138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789"/>
                <a:gridCol w="1152128"/>
                <a:gridCol w="1152128"/>
                <a:gridCol w="1152128"/>
                <a:gridCol w="1152128"/>
                <a:gridCol w="1224136"/>
                <a:gridCol w="1080120"/>
                <a:gridCol w="1080515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2012-13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2013-14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2014-15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2015-16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2016-17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2017-18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2018-19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Currency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-6.9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Deposits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17.9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Debt Securities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20.8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Loans and borrowing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28.9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Equity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9.9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Investment fund shares/ units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Insurance and retirement guarantee schemes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9.7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Other account receivable / payable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-6.3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6.3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Other items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52030055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256" y="476672"/>
            <a:ext cx="11521280" cy="7200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Sectoral </a:t>
            </a:r>
            <a:r>
              <a:rPr lang="en-US" dirty="0"/>
              <a:t>Financial Resource </a:t>
            </a:r>
            <a:r>
              <a:rPr lang="en-US" dirty="0" smtClean="0"/>
              <a:t>Balance </a:t>
            </a:r>
            <a:br>
              <a:rPr lang="en-US" dirty="0" smtClean="0"/>
            </a:br>
            <a:r>
              <a:rPr lang="en-US" b="0" dirty="0" smtClean="0"/>
              <a:t>(Per cent of </a:t>
            </a:r>
            <a:r>
              <a:rPr lang="en-US" b="0" dirty="0"/>
              <a:t>Net National Income (NNI) at current market prices)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dirty="0" smtClean="0"/>
              <a:t>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95773818"/>
              </p:ext>
            </p:extLst>
          </p:nvPr>
        </p:nvGraphicFramePr>
        <p:xfrm>
          <a:off x="334963" y="1065213"/>
          <a:ext cx="11522080" cy="4620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469"/>
                <a:gridCol w="1800200"/>
                <a:gridCol w="1007955"/>
                <a:gridCol w="1152208"/>
                <a:gridCol w="1152208"/>
                <a:gridCol w="1152208"/>
                <a:gridCol w="1152208"/>
                <a:gridCol w="1152208"/>
                <a:gridCol w="1152208"/>
                <a:gridCol w="1152208"/>
              </a:tblGrid>
              <a:tr h="3708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                                                                                                               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2012-13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2013-14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2014-15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2015-16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2016-17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2017-18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2018-19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2019-20</a:t>
                      </a:r>
                    </a:p>
                  </a:txBody>
                  <a:tcPr marL="6350" marR="6350" marT="635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Financial Corporations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</a:t>
                      </a:r>
                    </a:p>
                  </a:txBody>
                  <a:tcPr marL="6350" marR="6350" marT="635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Non-Financial Corporations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-5.0</a:t>
                      </a:r>
                    </a:p>
                  </a:txBody>
                  <a:tcPr marL="6350" marR="6350" marT="635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2.a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Public Non-Financial Corporations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-3.0</a:t>
                      </a:r>
                    </a:p>
                  </a:txBody>
                  <a:tcPr marL="6350" marR="6350" marT="635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2.b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Private Non-Financial Corporations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-2.0</a:t>
                      </a:r>
                    </a:p>
                  </a:txBody>
                  <a:tcPr marL="6350" marR="6350" marT="635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Government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-5.7</a:t>
                      </a:r>
                    </a:p>
                  </a:txBody>
                  <a:tcPr marL="6350" marR="6350" marT="635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Household Sector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8.7</a:t>
                      </a:r>
                    </a:p>
                  </a:txBody>
                  <a:tcPr marL="6350" marR="6350" marT="635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(1+2+3+4)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-1.8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8262441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RBI and Other Depository Corporations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CC733B91-4542-40EA-8256-C8992E2249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55087684"/>
              </p:ext>
            </p:extLst>
          </p:nvPr>
        </p:nvGraphicFramePr>
        <p:xfrm>
          <a:off x="334963" y="1065213"/>
          <a:ext cx="5761037" cy="5316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4342A213-B91F-4F56-BBED-8660842F97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34097320"/>
              </p:ext>
            </p:extLst>
          </p:nvPr>
        </p:nvGraphicFramePr>
        <p:xfrm>
          <a:off x="6312024" y="1065214"/>
          <a:ext cx="5544616" cy="5316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5930430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ln w="1905"/>
                <a:solidFill>
                  <a:sysClr val="windowText" lastClr="000000"/>
                </a:solidFill>
              </a:rPr>
              <a:t>Other </a:t>
            </a:r>
            <a:r>
              <a:rPr lang="en-IN" dirty="0">
                <a:ln w="1905"/>
                <a:solidFill>
                  <a:sysClr val="windowText" lastClr="000000"/>
                </a:solidFill>
              </a:rPr>
              <a:t>Depository Corporations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A9557C86-3C14-4C4D-95B1-09A98EE107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16665436"/>
              </p:ext>
            </p:extLst>
          </p:nvPr>
        </p:nvGraphicFramePr>
        <p:xfrm>
          <a:off x="334963" y="1065213"/>
          <a:ext cx="5833045" cy="5244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D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42131659"/>
              </p:ext>
            </p:extLst>
          </p:nvPr>
        </p:nvGraphicFramePr>
        <p:xfrm>
          <a:off x="6384032" y="1065213"/>
          <a:ext cx="5807968" cy="5244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6769449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/>
              <a:t>Financial Corporations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E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83738049"/>
              </p:ext>
            </p:extLst>
          </p:nvPr>
        </p:nvGraphicFramePr>
        <p:xfrm>
          <a:off x="334963" y="1065213"/>
          <a:ext cx="5689029" cy="5244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F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8827001"/>
              </p:ext>
            </p:extLst>
          </p:nvPr>
        </p:nvGraphicFramePr>
        <p:xfrm>
          <a:off x="6312024" y="1069268"/>
          <a:ext cx="5400600" cy="5240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9022856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Private </a:t>
            </a:r>
            <a:r>
              <a:rPr lang="en-IN" dirty="0"/>
              <a:t>Non-financial Corporations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6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09163984"/>
              </p:ext>
            </p:extLst>
          </p:nvPr>
        </p:nvGraphicFramePr>
        <p:xfrm>
          <a:off x="334963" y="1065213"/>
          <a:ext cx="5689029" cy="5316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88322E9C-C824-4EE3-9076-9FB0B02C24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60500785"/>
              </p:ext>
            </p:extLst>
          </p:nvPr>
        </p:nvGraphicFramePr>
        <p:xfrm>
          <a:off x="6168008" y="1111018"/>
          <a:ext cx="5544616" cy="5270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1887307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 Government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8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1110827"/>
              </p:ext>
            </p:extLst>
          </p:nvPr>
        </p:nvGraphicFramePr>
        <p:xfrm>
          <a:off x="334963" y="980729"/>
          <a:ext cx="5689029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B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17959444"/>
              </p:ext>
            </p:extLst>
          </p:nvPr>
        </p:nvGraphicFramePr>
        <p:xfrm>
          <a:off x="6168008" y="980729"/>
          <a:ext cx="5847606" cy="5400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68711800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 of the World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900-000004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55483670"/>
              </p:ext>
            </p:extLst>
          </p:nvPr>
        </p:nvGraphicFramePr>
        <p:xfrm>
          <a:off x="334963" y="1065213"/>
          <a:ext cx="5689029" cy="5316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A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6463996"/>
              </p:ext>
            </p:extLst>
          </p:nvPr>
        </p:nvGraphicFramePr>
        <p:xfrm>
          <a:off x="6168008" y="1065213"/>
          <a:ext cx="5695528" cy="5316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180659894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overall financial resource balance of the economy, though in marginal surplus, deteriorated during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2018-19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Financial net worth of the other depository corporations showed some improvement in 2018-19 backed by declining NPAs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of non-financial corporations, the resource gap of both private and public entities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widened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Decline in net financial surplus of households in 2018-19 had adverse implications for the rest of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sectors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85078064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30880</TotalTime>
  <Words>982</Words>
  <Application>Microsoft Office PowerPoint</Application>
  <PresentationFormat>Custom</PresentationFormat>
  <Paragraphs>482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Financial Stocks and Flows of the Indian Economy : 2016-17 to 2018-19  </vt:lpstr>
      <vt:lpstr>Sectoral Financial Resource Balance  (Per cent of Net National Income (NNI) at current market prices)   </vt:lpstr>
      <vt:lpstr>  RBI and Other Depository Corporations</vt:lpstr>
      <vt:lpstr>Other Depository Corporations</vt:lpstr>
      <vt:lpstr>Other Financial Corporations</vt:lpstr>
      <vt:lpstr>Private Non-financial Corporations</vt:lpstr>
      <vt:lpstr>General Government</vt:lpstr>
      <vt:lpstr>Rest of the World</vt:lpstr>
      <vt:lpstr>Conclusion</vt:lpstr>
      <vt:lpstr>Slide 10</vt:lpstr>
      <vt:lpstr>Outstanding Sectoral Financial Net Worth  (Per cent of Net National Income (NNI) at current market prices)</vt:lpstr>
      <vt:lpstr>Financial Flows by Type of Instruments</vt:lpstr>
    </vt:vector>
  </TitlesOfParts>
  <Company>RBI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George, Asish Thomas</dc:creator>
  <cp:lastModifiedBy>user</cp:lastModifiedBy>
  <cp:revision>8296</cp:revision>
  <cp:lastPrinted>2019-05-27T15:29:39Z</cp:lastPrinted>
  <dcterms:created xsi:type="dcterms:W3CDTF">2014-11-10T08:50:35Z</dcterms:created>
  <dcterms:modified xsi:type="dcterms:W3CDTF">2020-09-20T08:50:19Z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TC102037771033</vt:lpwstr>
  </property>
</Properties>
</file>