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harts/colors1.xml" ContentType="application/vnd.ms-office.chartcolorstyl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0"/>
  </p:notesMasterIdLst>
  <p:handoutMasterIdLst>
    <p:handoutMasterId r:id="rId11"/>
  </p:handoutMasterIdLst>
  <p:sldIdLst>
    <p:sldId id="257" r:id="rId2"/>
    <p:sldId id="792" r:id="rId3"/>
    <p:sldId id="793" r:id="rId4"/>
    <p:sldId id="794" r:id="rId5"/>
    <p:sldId id="795" r:id="rId6"/>
    <p:sldId id="791" r:id="rId7"/>
    <p:sldId id="703" r:id="rId8"/>
    <p:sldId id="797" r:id="rId9"/>
  </p:sldIdLst>
  <p:sldSz cx="12192000" cy="6858000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8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7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6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943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131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320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509" algn="l" defTabSz="91437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akash, Anupam" initials="PA" lastIdx="3" clrIdx="0">
    <p:extLst>
      <p:ext uri="{19B8F6BF-5375-455C-9EA6-DF929625EA0E}">
        <p15:presenceInfo xmlns:p15="http://schemas.microsoft.com/office/powerpoint/2012/main" xmlns="" userId="S-1-5-21-3426867013-935527372-582709467-12794" providerId="AD"/>
      </p:ext>
    </p:extLst>
  </p:cmAuthor>
  <p:cmAuthor id="2" name="RBI" initials="R" lastIdx="2" clrIdx="1">
    <p:extLst>
      <p:ext uri="{19B8F6BF-5375-455C-9EA6-DF929625EA0E}">
        <p15:presenceInfo xmlns:p15="http://schemas.microsoft.com/office/powerpoint/2012/main" xmlns="" userId="RBI" providerId="None"/>
      </p:ext>
    </p:extLst>
  </p:cmAuthor>
  <p:cmAuthor id="3" name="Shukla, Avdhesh K" initials="SAK" lastIdx="2" clrIdx="2">
    <p:extLst>
      <p:ext uri="{19B8F6BF-5375-455C-9EA6-DF929625EA0E}">
        <p15:presenceInfo xmlns:p15="http://schemas.microsoft.com/office/powerpoint/2012/main" xmlns="" userId="S-1-5-21-3426867013-935527372-582709467-128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FF"/>
    <a:srgbClr val="FF0000"/>
    <a:srgbClr val="008000"/>
    <a:srgbClr val="FFCC00"/>
    <a:srgbClr val="FF9F9F"/>
    <a:srgbClr val="FF3300"/>
    <a:srgbClr val="A9D08E"/>
    <a:srgbClr val="FFE699"/>
    <a:srgbClr val="FFCC99"/>
    <a:srgbClr val="FFCC5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051" autoAdjust="0"/>
  </p:normalViewPr>
  <p:slideViewPr>
    <p:cSldViewPr>
      <p:cViewPr varScale="1">
        <p:scale>
          <a:sx n="72" d="100"/>
          <a:sy n="72" d="100"/>
        </p:scale>
        <p:origin x="-114" y="-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>
        <p:scale>
          <a:sx n="100" d="100"/>
          <a:sy n="100" d="100"/>
        </p:scale>
        <p:origin x="1308" y="-168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E:\anand\WFH\Saving\Article%20Q4%202019-20-Final%20data%20used%20for%20article\Bulletin%20Article\Charts%20and%20tables-Linked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E:\anand\WFH\Saving\Article%20Q4%202019-20-Final%20data%20used%20for%20article\Bulletin%20Article\Charts%20and%20tables-Linked.xlsx" TargetMode="Externa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E:\anand\WFH\Saving\Article%20Q4%202019-20-Final%20data%20used%20for%20article\Bulletin%20Article\Charts%20and%20tables-Linked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E:\anand\WFH\Saving\Article%20Q4%202019-20-Final%20data%20used%20for%20article\Bulletin%20Article\Charts%20and%20tables-Linked.xlsx" TargetMode="External"/><Relationship Id="rId4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E:\anand\WFH\Saving\Article%20Q4%202019-20-Final%20data%20used%20for%20article\Bulletin%20Article\Chart%203%20and%2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9.3206036745406839E-2"/>
          <c:y val="5.7389375738430802E-2"/>
          <c:w val="0.87623840769903771"/>
          <c:h val="0.62927489946410686"/>
        </c:manualLayout>
      </c:layout>
      <c:lineChart>
        <c:grouping val="standard"/>
        <c:ser>
          <c:idx val="1"/>
          <c:order val="0"/>
          <c:tx>
            <c:strRef>
              <c:f>'Chart 1'!$A$4</c:f>
              <c:strCache>
                <c:ptCount val="1"/>
                <c:pt idx="0">
                  <c:v>Gross financial assets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'Chart 1'!$C$3:$N$3</c:f>
              <c:strCache>
                <c:ptCount val="12"/>
                <c:pt idx="0">
                  <c:v>Q1:2017-18</c:v>
                </c:pt>
                <c:pt idx="1">
                  <c:v>Q2:2017-18</c:v>
                </c:pt>
                <c:pt idx="2">
                  <c:v>Q3:2017-18</c:v>
                </c:pt>
                <c:pt idx="3">
                  <c:v>Q4:2017-18</c:v>
                </c:pt>
                <c:pt idx="4">
                  <c:v>Q1:2018-19</c:v>
                </c:pt>
                <c:pt idx="5">
                  <c:v>Q2:2018-19</c:v>
                </c:pt>
                <c:pt idx="6">
                  <c:v>Q3:2018-19</c:v>
                </c:pt>
                <c:pt idx="7">
                  <c:v>Q4:2018-19</c:v>
                </c:pt>
                <c:pt idx="8">
                  <c:v>Q1:2019-20</c:v>
                </c:pt>
                <c:pt idx="9">
                  <c:v>Q2:2019-20</c:v>
                </c:pt>
                <c:pt idx="10">
                  <c:v>Q3:2019-20</c:v>
                </c:pt>
                <c:pt idx="11">
                  <c:v>Q4:2019-20</c:v>
                </c:pt>
              </c:strCache>
            </c:strRef>
          </c:cat>
          <c:val>
            <c:numRef>
              <c:f>'Chart 1'!$C$4:$N$4</c:f>
              <c:numCache>
                <c:formatCode>0.0</c:formatCode>
                <c:ptCount val="12"/>
                <c:pt idx="0">
                  <c:v>9.6135355484306118</c:v>
                </c:pt>
                <c:pt idx="1">
                  <c:v>13.834670113772898</c:v>
                </c:pt>
                <c:pt idx="2">
                  <c:v>7.8992896267062767</c:v>
                </c:pt>
                <c:pt idx="3">
                  <c:v>16.461771871240096</c:v>
                </c:pt>
                <c:pt idx="4">
                  <c:v>7.87253496493586</c:v>
                </c:pt>
                <c:pt idx="5">
                  <c:v>10.373885048446068</c:v>
                </c:pt>
                <c:pt idx="6">
                  <c:v>7.2979359609692303</c:v>
                </c:pt>
                <c:pt idx="7">
                  <c:v>18.790056941440888</c:v>
                </c:pt>
                <c:pt idx="8">
                  <c:v>6.7271837687807805</c:v>
                </c:pt>
                <c:pt idx="9">
                  <c:v>10.287701854829505</c:v>
                </c:pt>
                <c:pt idx="10">
                  <c:v>10.677338703903301</c:v>
                </c:pt>
                <c:pt idx="11">
                  <c:v>14.517249067813461</c:v>
                </c:pt>
              </c:numCache>
            </c:numRef>
          </c:val>
        </c:ser>
        <c:ser>
          <c:idx val="3"/>
          <c:order val="1"/>
          <c:tx>
            <c:strRef>
              <c:f>'Chart 1'!$A$5</c:f>
              <c:strCache>
                <c:ptCount val="1"/>
                <c:pt idx="0">
                  <c:v>Gross financial liabilities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'Chart 1'!$C$3:$N$3</c:f>
              <c:strCache>
                <c:ptCount val="12"/>
                <c:pt idx="0">
                  <c:v>Q1:2017-18</c:v>
                </c:pt>
                <c:pt idx="1">
                  <c:v>Q2:2017-18</c:v>
                </c:pt>
                <c:pt idx="2">
                  <c:v>Q3:2017-18</c:v>
                </c:pt>
                <c:pt idx="3">
                  <c:v>Q4:2017-18</c:v>
                </c:pt>
                <c:pt idx="4">
                  <c:v>Q1:2018-19</c:v>
                </c:pt>
                <c:pt idx="5">
                  <c:v>Q2:2018-19</c:v>
                </c:pt>
                <c:pt idx="6">
                  <c:v>Q3:2018-19</c:v>
                </c:pt>
                <c:pt idx="7">
                  <c:v>Q4:2018-19</c:v>
                </c:pt>
                <c:pt idx="8">
                  <c:v>Q1:2019-20</c:v>
                </c:pt>
                <c:pt idx="9">
                  <c:v>Q2:2019-20</c:v>
                </c:pt>
                <c:pt idx="10">
                  <c:v>Q3:2019-20</c:v>
                </c:pt>
                <c:pt idx="11">
                  <c:v>Q4:2019-20</c:v>
                </c:pt>
              </c:strCache>
            </c:strRef>
          </c:cat>
          <c:val>
            <c:numRef>
              <c:f>'Chart 1'!$C$5:$N$5</c:f>
              <c:numCache>
                <c:formatCode>0.0</c:formatCode>
                <c:ptCount val="12"/>
                <c:pt idx="0">
                  <c:v>2.6846806829465901</c:v>
                </c:pt>
                <c:pt idx="1">
                  <c:v>5.2259873733251876</c:v>
                </c:pt>
                <c:pt idx="2">
                  <c:v>2.1750542078072588</c:v>
                </c:pt>
                <c:pt idx="3">
                  <c:v>6.7809139666965805</c:v>
                </c:pt>
                <c:pt idx="4">
                  <c:v>1.8142958150194115</c:v>
                </c:pt>
                <c:pt idx="5">
                  <c:v>5.4508850964579949</c:v>
                </c:pt>
                <c:pt idx="6">
                  <c:v>2.8723743812595313</c:v>
                </c:pt>
                <c:pt idx="7">
                  <c:v>5.5573216447030314</c:v>
                </c:pt>
                <c:pt idx="8">
                  <c:v>-0.35866100550259949</c:v>
                </c:pt>
                <c:pt idx="9">
                  <c:v>2.8118347187897719</c:v>
                </c:pt>
                <c:pt idx="10">
                  <c:v>4.1777144522507514</c:v>
                </c:pt>
                <c:pt idx="11">
                  <c:v>4.9606977036474706</c:v>
                </c:pt>
              </c:numCache>
            </c:numRef>
          </c:val>
        </c:ser>
        <c:ser>
          <c:idx val="5"/>
          <c:order val="2"/>
          <c:tx>
            <c:strRef>
              <c:f>'Chart 1'!$A$6</c:f>
              <c:strCache>
                <c:ptCount val="1"/>
                <c:pt idx="0">
                  <c:v>Net financial assets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strRef>
              <c:f>'Chart 1'!$C$3:$N$3</c:f>
              <c:strCache>
                <c:ptCount val="12"/>
                <c:pt idx="0">
                  <c:v>Q1:2017-18</c:v>
                </c:pt>
                <c:pt idx="1">
                  <c:v>Q2:2017-18</c:v>
                </c:pt>
                <c:pt idx="2">
                  <c:v>Q3:2017-18</c:v>
                </c:pt>
                <c:pt idx="3">
                  <c:v>Q4:2017-18</c:v>
                </c:pt>
                <c:pt idx="4">
                  <c:v>Q1:2018-19</c:v>
                </c:pt>
                <c:pt idx="5">
                  <c:v>Q2:2018-19</c:v>
                </c:pt>
                <c:pt idx="6">
                  <c:v>Q3:2018-19</c:v>
                </c:pt>
                <c:pt idx="7">
                  <c:v>Q4:2018-19</c:v>
                </c:pt>
                <c:pt idx="8">
                  <c:v>Q1:2019-20</c:v>
                </c:pt>
                <c:pt idx="9">
                  <c:v>Q2:2019-20</c:v>
                </c:pt>
                <c:pt idx="10">
                  <c:v>Q3:2019-20</c:v>
                </c:pt>
                <c:pt idx="11">
                  <c:v>Q4:2019-20</c:v>
                </c:pt>
              </c:strCache>
            </c:strRef>
          </c:cat>
          <c:val>
            <c:numRef>
              <c:f>'Chart 1'!$C$6:$N$6</c:f>
              <c:numCache>
                <c:formatCode>0.0</c:formatCode>
                <c:ptCount val="12"/>
                <c:pt idx="0">
                  <c:v>6.9288548654840216</c:v>
                </c:pt>
                <c:pt idx="1">
                  <c:v>8.6086827404477084</c:v>
                </c:pt>
                <c:pt idx="2">
                  <c:v>5.7242354188990179</c:v>
                </c:pt>
                <c:pt idx="3">
                  <c:v>9.680857904543517</c:v>
                </c:pt>
                <c:pt idx="4">
                  <c:v>6.0582391499164485</c:v>
                </c:pt>
                <c:pt idx="5">
                  <c:v>4.9229999519880687</c:v>
                </c:pt>
                <c:pt idx="6">
                  <c:v>4.4255615797096999</c:v>
                </c:pt>
                <c:pt idx="7">
                  <c:v>13.232735296737856</c:v>
                </c:pt>
                <c:pt idx="8">
                  <c:v>7.085844774283383</c:v>
                </c:pt>
                <c:pt idx="9">
                  <c:v>7.4758671360397324</c:v>
                </c:pt>
                <c:pt idx="10">
                  <c:v>6.4996242516525484</c:v>
                </c:pt>
                <c:pt idx="11">
                  <c:v>9.5565513641659958</c:v>
                </c:pt>
              </c:numCache>
            </c:numRef>
          </c:val>
        </c:ser>
        <c:dLbls/>
        <c:marker val="1"/>
        <c:axId val="59489664"/>
        <c:axId val="59573376"/>
      </c:lineChart>
      <c:catAx>
        <c:axId val="59489664"/>
        <c:scaling>
          <c:orientation val="minMax"/>
        </c:scaling>
        <c:axPos val="b"/>
        <c:numFmt formatCode="General" sourceLinked="1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73376"/>
        <c:crosses val="autoZero"/>
        <c:auto val="1"/>
        <c:lblAlgn val="ctr"/>
        <c:lblOffset val="100"/>
        <c:tickLblSkip val="1"/>
        <c:tickMarkSkip val="1"/>
      </c:catAx>
      <c:valAx>
        <c:axId val="59573376"/>
        <c:scaling>
          <c:orientation val="minMax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b="1" dirty="0" smtClean="0"/>
                  <a:t>Per </a:t>
                </a:r>
                <a:r>
                  <a:rPr lang="en-US" b="1" dirty="0"/>
                  <a:t>cent to nominal GDP</a:t>
                </a:r>
              </a:p>
            </c:rich>
          </c:tx>
          <c:layout>
            <c:manualLayout>
              <c:xMode val="edge"/>
              <c:yMode val="edge"/>
              <c:x val="1.1171667039948645E-2"/>
              <c:y val="0.14067989788911889"/>
            </c:manualLayout>
          </c:layout>
          <c:spPr>
            <a:noFill/>
            <a:ln>
              <a:noFill/>
            </a:ln>
            <a:effectLst/>
          </c:spPr>
        </c:title>
        <c:numFmt formatCode="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48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</c:chart>
  <c:spPr>
    <a:noFill/>
    <a:ln>
      <a:solidFill>
        <a:schemeClr val="tx1"/>
      </a:solidFill>
    </a:ln>
    <a:effectLst/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="1"/>
              <a:t>Outstanding Position (As at end March, 2020)</a:t>
            </a:r>
          </a:p>
        </c:rich>
      </c:tx>
      <c:layout>
        <c:manualLayout>
          <c:xMode val="edge"/>
          <c:yMode val="edge"/>
          <c:x val="0.20019590223079634"/>
          <c:y val="0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4971124122271737"/>
          <c:y val="0.12363547443677428"/>
          <c:w val="0.63746717821808829"/>
          <c:h val="0.68920119986668149"/>
        </c:manualLayout>
      </c:layout>
      <c:pieChart>
        <c:varyColors val="1"/>
        <c:ser>
          <c:idx val="0"/>
          <c:order val="0"/>
          <c:tx>
            <c:strRef>
              <c:f>'Chart 2'!$D$2</c:f>
              <c:strCache>
                <c:ptCount val="1"/>
                <c:pt idx="0">
                  <c:v>Q2:2017-18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643-4632-A564-CA7F1F95491C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643-4632-A564-CA7F1F95491C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643-4632-A564-CA7F1F95491C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643-4632-A564-CA7F1F95491C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643-4632-A564-CA7F1F95491C}"/>
              </c:ext>
            </c:extLst>
          </c:dPt>
          <c:dLbls>
            <c:dLbl>
              <c:idx val="0"/>
              <c:layout>
                <c:manualLayout>
                  <c:x val="8.7736075244115516E-2"/>
                  <c:y val="-5.7634514435695547E-2"/>
                </c:manualLayout>
              </c:layout>
              <c:tx>
                <c:rich>
                  <a:bodyPr/>
                  <a:lstStyle/>
                  <a:p>
                    <a:fld id="{71D8F655-9D47-4E9E-A9BC-8437EFD48555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A4811F18-3272-442A-9790-A89221AFDD44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643-4632-A564-CA7F1F95491C}"/>
                </c:ex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4.1423995442365621E-2"/>
                  <c:y val="4.0091778536933582E-2"/>
                </c:manualLayout>
              </c:layout>
              <c:tx>
                <c:rich>
                  <a:bodyPr/>
                  <a:lstStyle/>
                  <a:p>
                    <a:fld id="{188D2330-F9B0-4208-9364-DEEDDE7E89EB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E3CD1C20-DE38-45A0-A10D-2D79DA1E4151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-3.8928874199318335E-2"/>
                  <c:y val="1.0815192470760923E-2"/>
                </c:manualLayout>
              </c:layout>
              <c:tx>
                <c:rich>
                  <a:bodyPr/>
                  <a:lstStyle/>
                  <a:p>
                    <a:fld id="{0CD19B57-F941-4062-8372-57AD92F84FBB}" type="CELLRANGE">
                      <a:rPr lang="en-US" sz="1300" baseline="0"/>
                      <a:pPr/>
                      <a:t>[CELLRANGE]</a:t>
                    </a:fld>
                    <a:r>
                      <a:rPr lang="en-US" sz="1300" baseline="0"/>
                      <a:t>, </a:t>
                    </a:r>
                    <a:fld id="{E7FDE4B5-0E62-424E-BE18-3F2D9C9381B7}" type="VALUE">
                      <a:rPr lang="en-US" sz="1300" baseline="0"/>
                      <a:pPr/>
                      <a:t>[VALUE]</a:t>
                    </a:fld>
                    <a:endParaRPr lang="en-US" sz="1300" baseline="0"/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643-4632-A564-CA7F1F95491C}"/>
                </c:ext>
                <c:ext xmlns:c15="http://schemas.microsoft.com/office/drawing/2012/chart" uri="{CE6537A1-D6FC-4f65-9D91-7224C49458BB}">
                  <c15:layout>
                    <c:manualLayout>
                      <c:w val="0.13447231809134363"/>
                      <c:h val="0.19305287400499044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3"/>
              <c:layout>
                <c:manualLayout>
                  <c:x val="-6.9487370416726091E-2"/>
                  <c:y val="-1.2374963546223387E-2"/>
                </c:manualLayout>
              </c:layout>
              <c:tx>
                <c:rich>
                  <a:bodyPr/>
                  <a:lstStyle/>
                  <a:p>
                    <a:fld id="{0C97D710-6B39-4B47-AF66-57354905B5D5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3918DD8A-BE25-4C3C-9D60-06ACB7131C71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643-4632-A564-CA7F1F95491C}"/>
                </c:ex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4"/>
              <c:layout>
                <c:manualLayout>
                  <c:x val="-9.4513886996386257E-2"/>
                  <c:y val="2.3310848344177966E-2"/>
                </c:manualLayout>
              </c:layout>
              <c:tx>
                <c:rich>
                  <a:bodyPr/>
                  <a:lstStyle/>
                  <a:p>
                    <a:fld id="{0538FC26-6435-4EC2-9342-3D2DE7438E33}" type="CELLRANGE">
                      <a:rPr lang="en-US" sz="1300" baseline="0"/>
                      <a:pPr/>
                      <a:t>[CELLRANGE]</a:t>
                    </a:fld>
                    <a:r>
                      <a:rPr lang="en-US" sz="1300" baseline="0"/>
                      <a:t>, </a:t>
                    </a:r>
                    <a:fld id="{51059239-383C-422D-A960-79B84732F8D8}" type="VALUE">
                      <a:rPr lang="en-US" sz="1300" baseline="0"/>
                      <a:pPr/>
                      <a:t>[VALUE]</a:t>
                    </a:fld>
                    <a:endParaRPr lang="en-US" sz="1300" baseline="0"/>
                  </a:p>
                </c:rich>
              </c:tx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D643-4632-A564-CA7F1F95491C}"/>
                </c:ex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5"/>
              <c:layout>
                <c:manualLayout>
                  <c:x val="-7.3478456038065673E-2"/>
                  <c:y val="-1.2465733449985422E-2"/>
                </c:manualLayout>
              </c:layout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D643-4632-A564-CA7F1F95491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howDataLabelsRange val="1"/>
              </c:ext>
            </c:extLst>
          </c:dLbls>
          <c:val>
            <c:numRef>
              <c:f>'Chart 2'!$D$3:$D$8</c:f>
              <c:numCache>
                <c:formatCode>0.0</c:formatCode>
                <c:ptCount val="5"/>
                <c:pt idx="0">
                  <c:v>52.646855434939098</c:v>
                </c:pt>
                <c:pt idx="1">
                  <c:v>3.8355312097293153</c:v>
                </c:pt>
                <c:pt idx="2">
                  <c:v>23.215638523829462</c:v>
                </c:pt>
                <c:pt idx="3">
                  <c:v>13.351374179340567</c:v>
                </c:pt>
                <c:pt idx="4">
                  <c:v>6.9506006521615751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D643-4632-A564-CA7F1F95491C}"/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'Chart 2'!$B$3:$B$8</c15:sqref>
                        </c15:formulaRef>
                      </c:ext>
                    </c:extLst>
                    <c:strCache>
                      <c:ptCount val="5"/>
                      <c:pt idx="0">
                        <c:v>Commercial Bank deposits</c:v>
                      </c:pt>
                      <c:pt idx="1">
                        <c:v>Cooperative Banks</c:v>
                      </c:pt>
                      <c:pt idx="2">
                        <c:v>Life Insurance Funds </c:v>
                      </c:pt>
                      <c:pt idx="3">
                        <c:v>Currency</c:v>
                      </c:pt>
                      <c:pt idx="4">
                        <c:v>Mutual Funds</c:v>
                      </c:pt>
                    </c:strCache>
                  </c:strRef>
                </c15:cat>
              </c15:filteredCategoryTitle>
            </c:ext>
            <c:ext xmlns:c15="http://schemas.microsoft.com/office/drawing/2012/chart" uri="{02D57815-91ED-43cb-92C2-25804820EDAC}">
              <c15:datalabelsRange>
                <c15:f>'Chart 2'!$B$3:$B$9</c15:f>
                <c15:dlblRangeCache>
                  <c:ptCount val="6"/>
                  <c:pt idx="0">
                    <c:v>Commercial Bank deposits</c:v>
                  </c:pt>
                  <c:pt idx="1">
                    <c:v>Cooperative Banks</c:v>
                  </c:pt>
                  <c:pt idx="2">
                    <c:v>Life Insurance Funds </c:v>
                  </c:pt>
                  <c:pt idx="3">
                    <c:v>Currency</c:v>
                  </c:pt>
                  <c:pt idx="4">
                    <c:v>Mutual Funds</c:v>
                  </c:pt>
                  <c:pt idx="5">
                    <c:v>Total</c:v>
                  </c:pt>
                </c15:dlblRangeCache>
              </c15:datalabelsRange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solidFill>
        <a:schemeClr val="tx1"/>
      </a:solidFill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N" sz="1600" b="1" dirty="0"/>
              <a:t>Instrument-wise Variation in </a:t>
            </a:r>
            <a:r>
              <a:rPr lang="en-IN" sz="1600" b="1" dirty="0" smtClean="0"/>
              <a:t>Gross</a:t>
            </a:r>
            <a:endParaRPr lang="en-US" sz="1600" b="1" dirty="0"/>
          </a:p>
        </c:rich>
      </c:tx>
      <c:layout>
        <c:manualLayout>
          <c:xMode val="edge"/>
          <c:yMode val="edge"/>
          <c:x val="0.21445669441382301"/>
          <c:y val="0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9.1308286270542827E-2"/>
          <c:y val="0.10787037037037037"/>
          <c:w val="0.87455396674511876"/>
          <c:h val="0.55634567011069513"/>
        </c:manualLayout>
      </c:layout>
      <c:barChart>
        <c:barDir val="col"/>
        <c:grouping val="stacked"/>
        <c:ser>
          <c:idx val="0"/>
          <c:order val="0"/>
          <c:tx>
            <c:strRef>
              <c:f>'Chart 3'!$M$16</c:f>
              <c:strCache>
                <c:ptCount val="1"/>
                <c:pt idx="0">
                  <c:v>Currency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cat>
            <c:numRef>
              <c:f>'Chart 3'!$N$15:$Y$15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3'!$N$16:$Y$16</c:f>
              <c:numCache>
                <c:formatCode>0.0</c:formatCode>
                <c:ptCount val="12"/>
                <c:pt idx="0">
                  <c:v>50.102386078724557</c:v>
                </c:pt>
                <c:pt idx="1">
                  <c:v>7.2889510683543408</c:v>
                </c:pt>
                <c:pt idx="2">
                  <c:v>33.001459810723915</c:v>
                </c:pt>
                <c:pt idx="3">
                  <c:v>17.969090214778614</c:v>
                </c:pt>
                <c:pt idx="4">
                  <c:v>32.126738983925208</c:v>
                </c:pt>
                <c:pt idx="5">
                  <c:v>-6.6646719471683307</c:v>
                </c:pt>
                <c:pt idx="6">
                  <c:v>29.199296725593033</c:v>
                </c:pt>
                <c:pt idx="7">
                  <c:v>10.287437805161243</c:v>
                </c:pt>
                <c:pt idx="8">
                  <c:v>18.624625123651835</c:v>
                </c:pt>
                <c:pt idx="9">
                  <c:v>-5.1567540753666901</c:v>
                </c:pt>
                <c:pt idx="10">
                  <c:v>15.722154414954042</c:v>
                </c:pt>
                <c:pt idx="11">
                  <c:v>20.770744139021883</c:v>
                </c:pt>
              </c:numCache>
            </c:numRef>
          </c:val>
        </c:ser>
        <c:ser>
          <c:idx val="1"/>
          <c:order val="1"/>
          <c:tx>
            <c:strRef>
              <c:f>'Chart 3'!$M$17</c:f>
              <c:strCache>
                <c:ptCount val="1"/>
                <c:pt idx="0">
                  <c:v>Deposits with banks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cat>
            <c:numRef>
              <c:f>'Chart 3'!$N$15:$Y$15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3'!$N$17:$Y$17</c:f>
              <c:numCache>
                <c:formatCode>0.0</c:formatCode>
                <c:ptCount val="12"/>
                <c:pt idx="0">
                  <c:v>-18.650644345405347</c:v>
                </c:pt>
                <c:pt idx="1">
                  <c:v>42.477844296099704</c:v>
                </c:pt>
                <c:pt idx="2">
                  <c:v>-17.376437923263872</c:v>
                </c:pt>
                <c:pt idx="3">
                  <c:v>52.400005370132142</c:v>
                </c:pt>
                <c:pt idx="4">
                  <c:v>-17.992767136624064</c:v>
                </c:pt>
                <c:pt idx="5">
                  <c:v>60.600004055562295</c:v>
                </c:pt>
                <c:pt idx="6">
                  <c:v>3.632910873916896</c:v>
                </c:pt>
                <c:pt idx="7">
                  <c:v>54.091106015345673</c:v>
                </c:pt>
                <c:pt idx="8">
                  <c:v>-15.246438655038677</c:v>
                </c:pt>
                <c:pt idx="9">
                  <c:v>54.362967800044927</c:v>
                </c:pt>
                <c:pt idx="10">
                  <c:v>18.806764918281846</c:v>
                </c:pt>
                <c:pt idx="11">
                  <c:v>49.411593577684897</c:v>
                </c:pt>
              </c:numCache>
            </c:numRef>
          </c:val>
        </c:ser>
        <c:ser>
          <c:idx val="2"/>
          <c:order val="2"/>
          <c:tx>
            <c:strRef>
              <c:f>'Chart 3'!$M$18</c:f>
              <c:strCache>
                <c:ptCount val="1"/>
                <c:pt idx="0">
                  <c:v>Deposits with non-banks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'Chart 3'!$N$15:$Y$15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3'!$N$18:$Y$18</c:f>
              <c:numCache>
                <c:formatCode>0.0</c:formatCode>
                <c:ptCount val="12"/>
                <c:pt idx="0">
                  <c:v>1.6787471563890384</c:v>
                </c:pt>
                <c:pt idx="1">
                  <c:v>0.37247411736528419</c:v>
                </c:pt>
                <c:pt idx="2">
                  <c:v>2.1937016232099089</c:v>
                </c:pt>
                <c:pt idx="3">
                  <c:v>6.5015147585502323E-2</c:v>
                </c:pt>
                <c:pt idx="4">
                  <c:v>2.9042553545838721</c:v>
                </c:pt>
                <c:pt idx="5">
                  <c:v>2.0515820225239887</c:v>
                </c:pt>
                <c:pt idx="6">
                  <c:v>2.8055360188038847</c:v>
                </c:pt>
                <c:pt idx="7">
                  <c:v>0.4293183998307557</c:v>
                </c:pt>
                <c:pt idx="8">
                  <c:v>5.3801481249212033</c:v>
                </c:pt>
                <c:pt idx="9">
                  <c:v>2.6875455533610855</c:v>
                </c:pt>
                <c:pt idx="10">
                  <c:v>0.55033903873529944</c:v>
                </c:pt>
                <c:pt idx="11">
                  <c:v>-0.25936610429583451</c:v>
                </c:pt>
              </c:numCache>
            </c:numRef>
          </c:val>
        </c:ser>
        <c:ser>
          <c:idx val="3"/>
          <c:order val="3"/>
          <c:tx>
            <c:strRef>
              <c:f>'Chart 3'!$M$19</c:f>
              <c:strCache>
                <c:ptCount val="1"/>
                <c:pt idx="0">
                  <c:v>Insurance funds</c:v>
                </c:pt>
              </c:strCache>
            </c:strRef>
          </c:tx>
          <c:spPr>
            <a:solidFill>
              <a:srgbClr val="FFCC00"/>
            </a:solidFill>
            <a:ln>
              <a:noFill/>
            </a:ln>
            <a:effectLst/>
          </c:spPr>
          <c:cat>
            <c:numRef>
              <c:f>'Chart 3'!$N$15:$Y$15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3'!$N$19:$Y$19</c:f>
              <c:numCache>
                <c:formatCode>0.0</c:formatCode>
                <c:ptCount val="12"/>
                <c:pt idx="0">
                  <c:v>19.623298279680018</c:v>
                </c:pt>
                <c:pt idx="1">
                  <c:v>16.380962560249838</c:v>
                </c:pt>
                <c:pt idx="2">
                  <c:v>39.063900220653302</c:v>
                </c:pt>
                <c:pt idx="3">
                  <c:v>5.1642471278025068</c:v>
                </c:pt>
                <c:pt idx="4">
                  <c:v>18.764925345164421</c:v>
                </c:pt>
                <c:pt idx="5">
                  <c:v>20.522143226453302</c:v>
                </c:pt>
                <c:pt idx="6">
                  <c:v>14.490023394003346</c:v>
                </c:pt>
                <c:pt idx="7">
                  <c:v>16.577926966526917</c:v>
                </c:pt>
                <c:pt idx="8">
                  <c:v>29.145798568165755</c:v>
                </c:pt>
                <c:pt idx="9">
                  <c:v>8.146597342200895</c:v>
                </c:pt>
                <c:pt idx="10">
                  <c:v>20.113297709960698</c:v>
                </c:pt>
                <c:pt idx="11">
                  <c:v>12.175045735492123</c:v>
                </c:pt>
              </c:numCache>
            </c:numRef>
          </c:val>
        </c:ser>
        <c:ser>
          <c:idx val="4"/>
          <c:order val="4"/>
          <c:tx>
            <c:strRef>
              <c:f>'Chart 3'!$M$20</c:f>
              <c:strCache>
                <c:ptCount val="1"/>
                <c:pt idx="0">
                  <c:v>Pension and provident funds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'Chart 3'!$N$15:$Y$15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3'!$N$20:$Y$20</c:f>
              <c:numCache>
                <c:formatCode>0.0</c:formatCode>
                <c:ptCount val="12"/>
                <c:pt idx="0">
                  <c:v>23.812144893844533</c:v>
                </c:pt>
                <c:pt idx="1">
                  <c:v>15.821774451603392</c:v>
                </c:pt>
                <c:pt idx="2">
                  <c:v>26.928596493051572</c:v>
                </c:pt>
                <c:pt idx="3">
                  <c:v>12.582328126841112</c:v>
                </c:pt>
                <c:pt idx="4">
                  <c:v>27.716187910520983</c:v>
                </c:pt>
                <c:pt idx="5">
                  <c:v>20.493001210023227</c:v>
                </c:pt>
                <c:pt idx="6">
                  <c:v>28.54614929645583</c:v>
                </c:pt>
                <c:pt idx="7">
                  <c:v>11.193528299355702</c:v>
                </c:pt>
                <c:pt idx="8">
                  <c:v>32.339564261350567</c:v>
                </c:pt>
                <c:pt idx="9">
                  <c:v>21.727457797689326</c:v>
                </c:pt>
                <c:pt idx="10">
                  <c:v>19.927650666341389</c:v>
                </c:pt>
                <c:pt idx="11">
                  <c:v>14.561750028935922</c:v>
                </c:pt>
              </c:numCache>
            </c:numRef>
          </c:val>
        </c:ser>
        <c:ser>
          <c:idx val="5"/>
          <c:order val="5"/>
          <c:tx>
            <c:strRef>
              <c:f>'Chart 3'!$M$21</c:f>
              <c:strCache>
                <c:ptCount val="1"/>
                <c:pt idx="0">
                  <c:v>Investments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cat>
            <c:numRef>
              <c:f>'Chart 3'!$N$15:$Y$15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3'!$N$21:$Y$21</c:f>
              <c:numCache>
                <c:formatCode>0.0</c:formatCode>
                <c:ptCount val="12"/>
                <c:pt idx="0">
                  <c:v>13.229624646645844</c:v>
                </c:pt>
                <c:pt idx="1">
                  <c:v>10.846927590831253</c:v>
                </c:pt>
                <c:pt idx="2">
                  <c:v>4.6845963646978213</c:v>
                </c:pt>
                <c:pt idx="3">
                  <c:v>6.6193130898862158</c:v>
                </c:pt>
                <c:pt idx="4">
                  <c:v>21.880521441067884</c:v>
                </c:pt>
                <c:pt idx="5">
                  <c:v>-7.8515158264768665</c:v>
                </c:pt>
                <c:pt idx="6">
                  <c:v>6.4466691134282819</c:v>
                </c:pt>
                <c:pt idx="7">
                  <c:v>1.801821819733775</c:v>
                </c:pt>
                <c:pt idx="8">
                  <c:v>9.1680405166839609</c:v>
                </c:pt>
                <c:pt idx="9">
                  <c:v>4.7761567538168306</c:v>
                </c:pt>
                <c:pt idx="10">
                  <c:v>12.547708679375765</c:v>
                </c:pt>
                <c:pt idx="11">
                  <c:v>-5.4669726324852483</c:v>
                </c:pt>
              </c:numCache>
            </c:numRef>
          </c:val>
        </c:ser>
        <c:ser>
          <c:idx val="6"/>
          <c:order val="6"/>
          <c:tx>
            <c:strRef>
              <c:f>'Chart 3'!$M$22</c:f>
              <c:strCache>
                <c:ptCount val="1"/>
                <c:pt idx="0">
                  <c:v>Small savings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cat>
            <c:numRef>
              <c:f>'Chart 3'!$N$15:$Y$15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3'!$N$22:$Y$22</c:f>
              <c:numCache>
                <c:formatCode>0.0</c:formatCode>
                <c:ptCount val="12"/>
                <c:pt idx="0">
                  <c:v>9.9318451714055538</c:v>
                </c:pt>
                <c:pt idx="1">
                  <c:v>6.6291173562042705</c:v>
                </c:pt>
                <c:pt idx="2">
                  <c:v>11.19686446505049</c:v>
                </c:pt>
                <c:pt idx="3">
                  <c:v>5.0610898203667434</c:v>
                </c:pt>
                <c:pt idx="4">
                  <c:v>14.3064630221818</c:v>
                </c:pt>
                <c:pt idx="5">
                  <c:v>10.631225404184848</c:v>
                </c:pt>
                <c:pt idx="6">
                  <c:v>14.580121980430885</c:v>
                </c:pt>
                <c:pt idx="7">
                  <c:v>5.5058398891899287</c:v>
                </c:pt>
                <c:pt idx="8">
                  <c:v>20.270232159253151</c:v>
                </c:pt>
                <c:pt idx="9">
                  <c:v>13.248171579121063</c:v>
                </c:pt>
                <c:pt idx="10">
                  <c:v>12.141589054840116</c:v>
                </c:pt>
                <c:pt idx="11">
                  <c:v>8.6711590654700945</c:v>
                </c:pt>
              </c:numCache>
            </c:numRef>
          </c:val>
        </c:ser>
        <c:dLbls/>
        <c:gapWidth val="0"/>
        <c:overlap val="100"/>
        <c:axId val="59767040"/>
        <c:axId val="59510784"/>
      </c:barChart>
      <c:dateAx>
        <c:axId val="59767040"/>
        <c:scaling>
          <c:orientation val="minMax"/>
        </c:scaling>
        <c:axPos val="b"/>
        <c:numFmt formatCode="mmm\-yy" sourceLinked="1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10784"/>
        <c:crosses val="autoZero"/>
        <c:auto val="1"/>
        <c:lblOffset val="100"/>
        <c:baseTimeUnit val="months"/>
      </c:dateAx>
      <c:valAx>
        <c:axId val="59510784"/>
        <c:scaling>
          <c:orientation val="minMax"/>
        </c:scaling>
        <c:axPos val="l"/>
        <c:numFmt formatCode="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767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1965208970901162E-2"/>
          <c:y val="0.83745016264226058"/>
          <c:w val="0.95742738407699024"/>
          <c:h val="0.15974599949199905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</c:chart>
  <c:spPr>
    <a:noFill/>
    <a:ln>
      <a:solidFill>
        <a:schemeClr val="tx1"/>
      </a:solidFill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="1" dirty="0"/>
              <a:t>Outstanding Position                                                                                                                             </a:t>
            </a:r>
            <a:r>
              <a:rPr lang="en-US" sz="1800" b="1" dirty="0" smtClean="0"/>
              <a:t>(</a:t>
            </a:r>
            <a:r>
              <a:rPr lang="en-US" sz="1800" b="1" dirty="0"/>
              <a:t>As at end March, 2020)</a:t>
            </a:r>
          </a:p>
          <a:p>
            <a:pPr algn="ctr" rtl="0"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 sz="1800" b="1" dirty="0"/>
          </a:p>
        </c:rich>
      </c:tx>
      <c:layout>
        <c:manualLayout>
          <c:xMode val="edge"/>
          <c:yMode val="edge"/>
          <c:x val="0.2525615531226858"/>
          <c:y val="0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7654647216598826"/>
          <c:y val="0.15642797730076774"/>
          <c:w val="0.66148107172594828"/>
          <c:h val="0.68764015255614885"/>
        </c:manualLayout>
      </c:layout>
      <c:pieChart>
        <c:varyColors val="1"/>
        <c:ser>
          <c:idx val="0"/>
          <c:order val="0"/>
          <c:tx>
            <c:strRef>
              <c:f>'Chart 4'!$D$1</c:f>
              <c:strCache>
                <c:ptCount val="1"/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F16-4FCD-BCC9-2615AF6EA7C3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F16-4FCD-BCC9-2615AF6EA7C3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F16-4FCD-BCC9-2615AF6EA7C3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F16-4FCD-BCC9-2615AF6EA7C3}"/>
              </c:ext>
            </c:extLst>
          </c:dPt>
          <c:dLbls>
            <c:dLbl>
              <c:idx val="0"/>
              <c:layout>
                <c:manualLayout>
                  <c:x val="9.3622138116057782E-2"/>
                  <c:y val="-9.0289135883737978E-2"/>
                </c:manualLayout>
              </c:layout>
              <c:tx>
                <c:rich>
                  <a:bodyPr/>
                  <a:lstStyle/>
                  <a:p>
                    <a:fld id="{6E7FBFC5-DC2C-4CD1-9FB3-FD3B2417CA5D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9CBFB357-DD41-446A-8634-11CBF63E3E33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0"/>
                  <c:y val="3.9831466094410524E-2"/>
                </c:manualLayout>
              </c:layout>
              <c:tx>
                <c:rich>
                  <a:bodyPr/>
                  <a:lstStyle/>
                  <a:p>
                    <a:fld id="{186BCB3E-576F-4B1A-B62A-D40285DB7D66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AF12908D-9ED7-4AE8-8A93-A5D8E13A61A7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-4.8423026143828776E-2"/>
                  <c:y val="7.0176595875312109E-2"/>
                </c:manualLayout>
              </c:layout>
              <c:tx>
                <c:rich>
                  <a:bodyPr/>
                  <a:lstStyle/>
                  <a:p>
                    <a:fld id="{11B4CFB4-EE2C-486C-85E2-D1358A0A0495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36C69B6E-498C-45D7-9BE6-7197606511DD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3"/>
              <c:layout>
                <c:manualLayout>
                  <c:x val="-0.12175487240441209"/>
                  <c:y val="4.946142680053095E-2"/>
                </c:manualLayout>
              </c:layout>
              <c:tx>
                <c:rich>
                  <a:bodyPr/>
                  <a:lstStyle/>
                  <a:p>
                    <a:fld id="{735DCF94-C173-430C-89F8-E7CCA96FB940}" type="CELLRANGE">
                      <a:rPr lang="en-US" baseline="0"/>
                      <a:pPr/>
                      <a:t>[CELLRANGE]</a:t>
                    </a:fld>
                    <a:r>
                      <a:rPr lang="en-US" baseline="0"/>
                      <a:t>, </a:t>
                    </a:r>
                    <a:fld id="{0FA69C76-1F2F-4BA6-BD75-BD3F48F24F3F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val>
            <c:numRef>
              <c:f>'Chart 4'!$D$2:$D$5</c:f>
              <c:numCache>
                <c:formatCode>0.0</c:formatCode>
                <c:ptCount val="4"/>
                <c:pt idx="0">
                  <c:v>75.869916490931672</c:v>
                </c:pt>
                <c:pt idx="1">
                  <c:v>4.9296406641927764</c:v>
                </c:pt>
                <c:pt idx="2">
                  <c:v>7.1655239001265461</c:v>
                </c:pt>
                <c:pt idx="3">
                  <c:v>10.17281567604245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F16-4FCD-BCC9-2615AF6EA7C3}"/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'Chart 4'!$B$2:$B$5</c15:sqref>
                        </c15:formulaRef>
                      </c:ext>
                    </c:extLst>
                    <c:strCache>
                      <c:ptCount val="4"/>
                      <c:pt idx="0">
                        <c:v>           Commercial banks</c:v>
                      </c:pt>
                      <c:pt idx="1">
                        <c:v>           Cooperative Banks &amp; Credit Societies</c:v>
                      </c:pt>
                      <c:pt idx="2">
                        <c:v>           Financial Corporations</c:v>
                      </c:pt>
                      <c:pt idx="3">
                        <c:v>           Housing Finance Companies</c:v>
                      </c:pt>
                    </c:strCache>
                  </c:strRef>
                </c15:cat>
              </c15:filteredCategoryTitle>
            </c:ext>
            <c:ext xmlns:c15="http://schemas.microsoft.com/office/drawing/2012/chart" uri="{02D57815-91ED-43cb-92C2-25804820EDAC}">
              <c15:datalabelsRange>
                <c15:f>'Chart 4'!$B$2:$B$5</c15:f>
                <c15:dlblRangeCache>
                  <c:ptCount val="4"/>
                  <c:pt idx="0">
                    <c:v>           Commercial banks</c:v>
                  </c:pt>
                  <c:pt idx="1">
                    <c:v>           Cooperative Banks &amp; Credit Societies</c:v>
                  </c:pt>
                  <c:pt idx="2">
                    <c:v>           Financial Corporations</c:v>
                  </c:pt>
                  <c:pt idx="3">
                    <c:v>           Housing Finance Companies</c:v>
                  </c:pt>
                </c15:dlblRangeCache>
              </c15:datalabelsRange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solidFill>
        <a:schemeClr val="tx1"/>
      </a:solidFill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N" sz="1800" b="1" dirty="0" smtClean="0"/>
              <a:t>Institution-wise </a:t>
            </a:r>
            <a:r>
              <a:rPr lang="en-IN" sz="1800" b="1" dirty="0"/>
              <a:t>Variation Financial </a:t>
            </a:r>
            <a:r>
              <a:rPr lang="en-IN" sz="1800" b="1" dirty="0" smtClean="0"/>
              <a:t>Liabilities</a:t>
            </a:r>
            <a:endParaRPr lang="en-US" sz="1800" b="1" dirty="0"/>
          </a:p>
        </c:rich>
      </c:tx>
      <c:layout>
        <c:manualLayout>
          <c:xMode val="edge"/>
          <c:yMode val="edge"/>
          <c:x val="0.20606816435631606"/>
          <c:y val="3.5997462270274071E-4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1320337640338175"/>
          <c:y val="0.11935113934709007"/>
          <c:w val="0.85410887278580683"/>
          <c:h val="0.63177318748209266"/>
        </c:manualLayout>
      </c:layout>
      <c:barChart>
        <c:barDir val="col"/>
        <c:grouping val="percentStacked"/>
        <c:ser>
          <c:idx val="0"/>
          <c:order val="0"/>
          <c:tx>
            <c:strRef>
              <c:f>[3]Charts!$A$51</c:f>
              <c:strCache>
                <c:ptCount val="1"/>
                <c:pt idx="0">
                  <c:v>Banks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cat>
            <c:numRef>
              <c:f>[3]Charts!$N$50:$Y$50</c:f>
              <c:numCache>
                <c:formatCode>General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[3]Charts!$N$51:$Y$51</c:f>
              <c:numCache>
                <c:formatCode>General</c:formatCode>
                <c:ptCount val="12"/>
                <c:pt idx="0">
                  <c:v>28326.241877041342</c:v>
                </c:pt>
                <c:pt idx="1">
                  <c:v>158394.0980047558</c:v>
                </c:pt>
                <c:pt idx="2">
                  <c:v>40327.797889834488</c:v>
                </c:pt>
                <c:pt idx="3">
                  <c:v>259485.92231323381</c:v>
                </c:pt>
                <c:pt idx="4">
                  <c:v>44879.449163842881</c:v>
                </c:pt>
                <c:pt idx="5">
                  <c:v>170570.95895426953</c:v>
                </c:pt>
                <c:pt idx="6">
                  <c:v>141049.79004677778</c:v>
                </c:pt>
                <c:pt idx="7">
                  <c:v>230970.61533582368</c:v>
                </c:pt>
                <c:pt idx="8">
                  <c:v>-37332.298707265218</c:v>
                </c:pt>
                <c:pt idx="9">
                  <c:v>116592.62929371285</c:v>
                </c:pt>
                <c:pt idx="10">
                  <c:v>200900.50864046838</c:v>
                </c:pt>
                <c:pt idx="11">
                  <c:v>272785.74390128214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D13-483D-B4F8-650F4AE15EE6}"/>
            </c:ext>
          </c:extLst>
        </c:ser>
        <c:ser>
          <c:idx val="1"/>
          <c:order val="1"/>
          <c:tx>
            <c:strRef>
              <c:f>'Chart 5'!$A$12</c:f>
              <c:strCache>
                <c:ptCount val="1"/>
                <c:pt idx="0">
                  <c:v>Banks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'Chart 5'!$N$3:$Y$3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5'!$N$12:$Y$12</c:f>
              <c:numCache>
                <c:formatCode>0.0</c:formatCode>
                <c:ptCount val="12"/>
                <c:pt idx="0">
                  <c:v>26.328607107540901</c:v>
                </c:pt>
                <c:pt idx="1">
                  <c:v>72.646323374104298</c:v>
                </c:pt>
                <c:pt idx="2">
                  <c:v>42.85853942539314</c:v>
                </c:pt>
                <c:pt idx="3">
                  <c:v>83.322957409174862</c:v>
                </c:pt>
                <c:pt idx="4">
                  <c:v>54.351459182890103</c:v>
                </c:pt>
                <c:pt idx="5">
                  <c:v>67.326763151556477</c:v>
                </c:pt>
                <c:pt idx="6">
                  <c:v>101.93363677359997</c:v>
                </c:pt>
                <c:pt idx="7">
                  <c:v>83.881808666314882</c:v>
                </c:pt>
                <c:pt idx="8">
                  <c:v>-211.63715387217098</c:v>
                </c:pt>
                <c:pt idx="9">
                  <c:v>84.266498564683047</c:v>
                </c:pt>
                <c:pt idx="10">
                  <c:v>92.95658502902576</c:v>
                </c:pt>
                <c:pt idx="11">
                  <c:v>103.21426299476568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D13-483D-B4F8-650F4AE15EE6}"/>
            </c:ext>
          </c:extLst>
        </c:ser>
        <c:ser>
          <c:idx val="2"/>
          <c:order val="2"/>
          <c:tx>
            <c:strRef>
              <c:f>[3]Charts!$A$53</c:f>
              <c:strCache>
                <c:ptCount val="1"/>
                <c:pt idx="0">
                  <c:v>NBFCs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cat>
            <c:numRef>
              <c:f>[3]Charts!$N$50:$Y$50</c:f>
              <c:numCache>
                <c:formatCode>General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[3]Charts!$N$53:$Y$53</c:f>
              <c:numCache>
                <c:formatCode>General</c:formatCode>
                <c:ptCount val="12"/>
                <c:pt idx="0">
                  <c:v>31643.259014642332</c:v>
                </c:pt>
                <c:pt idx="1">
                  <c:v>31959.482076026557</c:v>
                </c:pt>
                <c:pt idx="2">
                  <c:v>25090.358394845734</c:v>
                </c:pt>
                <c:pt idx="3">
                  <c:v>21889.900514485369</c:v>
                </c:pt>
                <c:pt idx="4">
                  <c:v>10961.507485845592</c:v>
                </c:pt>
                <c:pt idx="5">
                  <c:v>52030.130410174665</c:v>
                </c:pt>
                <c:pt idx="6">
                  <c:v>-3714.7208090421041</c:v>
                </c:pt>
                <c:pt idx="7">
                  <c:v>28636.082913021852</c:v>
                </c:pt>
                <c:pt idx="8">
                  <c:v>-514.02433157275675</c:v>
                </c:pt>
                <c:pt idx="9">
                  <c:v>11523.971708524683</c:v>
                </c:pt>
                <c:pt idx="10">
                  <c:v>28897.536127753789</c:v>
                </c:pt>
                <c:pt idx="11">
                  <c:v>-15342.866155762922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D13-483D-B4F8-650F4AE15EE6}"/>
            </c:ext>
          </c:extLst>
        </c:ser>
        <c:ser>
          <c:idx val="3"/>
          <c:order val="3"/>
          <c:tx>
            <c:strRef>
              <c:f>'Chart 5'!$A$13</c:f>
              <c:strCache>
                <c:ptCount val="1"/>
                <c:pt idx="0">
                  <c:v>NBFCs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cat>
            <c:numRef>
              <c:f>'Chart 5'!$N$3:$Y$3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5'!$N$13:$Y$13</c:f>
              <c:numCache>
                <c:formatCode>0.0</c:formatCode>
                <c:ptCount val="12"/>
                <c:pt idx="0">
                  <c:v>29.411700211242032</c:v>
                </c:pt>
                <c:pt idx="1">
                  <c:v>14.657988517313346</c:v>
                </c:pt>
                <c:pt idx="2">
                  <c:v>26.664885531322359</c:v>
                </c:pt>
                <c:pt idx="3">
                  <c:v>7.0290181139684851</c:v>
                </c:pt>
                <c:pt idx="4">
                  <c:v>13.274983044575027</c:v>
                </c:pt>
                <c:pt idx="5">
                  <c:v>20.537026281300292</c:v>
                </c:pt>
                <c:pt idx="6">
                  <c:v>-2.6845484955252621</c:v>
                </c:pt>
                <c:pt idx="7">
                  <c:v>10.399792304186972</c:v>
                </c:pt>
                <c:pt idx="8">
                  <c:v>-2.9140087892292676</c:v>
                </c:pt>
                <c:pt idx="9">
                  <c:v>8.3288690830493888</c:v>
                </c:pt>
                <c:pt idx="10">
                  <c:v>13.370878413235593</c:v>
                </c:pt>
                <c:pt idx="11">
                  <c:v>-5.8052983262479065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D13-483D-B4F8-650F4AE15EE6}"/>
            </c:ext>
          </c:extLst>
        </c:ser>
        <c:ser>
          <c:idx val="4"/>
          <c:order val="4"/>
          <c:tx>
            <c:strRef>
              <c:f>[3]Charts!$A$55</c:f>
              <c:strCache>
                <c:ptCount val="1"/>
                <c:pt idx="0">
                  <c:v>HFCs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cat>
            <c:numRef>
              <c:f>[3]Charts!$N$50:$Y$50</c:f>
              <c:numCache>
                <c:formatCode>General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[3]Charts!$N$55:$Y$55</c:f>
              <c:numCache>
                <c:formatCode>General</c:formatCode>
                <c:ptCount val="12"/>
                <c:pt idx="0">
                  <c:v>44524.685999999936</c:v>
                </c:pt>
                <c:pt idx="1">
                  <c:v>25060.299999999985</c:v>
                </c:pt>
                <c:pt idx="2">
                  <c:v>26624.859999999982</c:v>
                </c:pt>
                <c:pt idx="3">
                  <c:v>28054.040000000037</c:v>
                </c:pt>
                <c:pt idx="4">
                  <c:v>23560.190000000057</c:v>
                </c:pt>
                <c:pt idx="5">
                  <c:v>28328.789999999917</c:v>
                </c:pt>
                <c:pt idx="6">
                  <c:v>-786.79999999993015</c:v>
                </c:pt>
                <c:pt idx="7">
                  <c:v>14118.729999999981</c:v>
                </c:pt>
                <c:pt idx="8">
                  <c:v>17032.959999999959</c:v>
                </c:pt>
                <c:pt idx="9">
                  <c:v>8093.0500000000475</c:v>
                </c:pt>
                <c:pt idx="10">
                  <c:v>-15710.400000000023</c:v>
                </c:pt>
                <c:pt idx="11">
                  <c:v>4484.5200000000195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D13-483D-B4F8-650F4AE15EE6}"/>
            </c:ext>
          </c:extLst>
        </c:ser>
        <c:ser>
          <c:idx val="5"/>
          <c:order val="5"/>
          <c:tx>
            <c:strRef>
              <c:f>'Chart 5'!$A$14</c:f>
              <c:strCache>
                <c:ptCount val="1"/>
                <c:pt idx="0">
                  <c:v>HFCs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'Chart 5'!$N$3:$Y$3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5'!$N$14:$Y$14</c:f>
              <c:numCache>
                <c:formatCode>0.0</c:formatCode>
                <c:ptCount val="12"/>
                <c:pt idx="0">
                  <c:v>41.384697954964572</c:v>
                </c:pt>
                <c:pt idx="1">
                  <c:v>11.49372786350539</c:v>
                </c:pt>
                <c:pt idx="2">
                  <c:v>28.295683665217243</c:v>
                </c:pt>
                <c:pt idx="3">
                  <c:v>9.0083714724745754</c:v>
                </c:pt>
                <c:pt idx="4">
                  <c:v>28.532674285980281</c:v>
                </c:pt>
                <c:pt idx="5">
                  <c:v>11.181772948884721</c:v>
                </c:pt>
                <c:pt idx="6">
                  <c:v>-0.56860336613661999</c:v>
                </c:pt>
                <c:pt idx="7">
                  <c:v>5.1275120289627258</c:v>
                </c:pt>
                <c:pt idx="8">
                  <c:v>96.560011069369153</c:v>
                </c:pt>
                <c:pt idx="9">
                  <c:v>5.8491946732835798</c:v>
                </c:pt>
                <c:pt idx="10">
                  <c:v>-7.2691957990684566</c:v>
                </c:pt>
                <c:pt idx="11">
                  <c:v>1.6968131107789641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D13-483D-B4F8-650F4AE15EE6}"/>
            </c:ext>
          </c:extLst>
        </c:ser>
        <c:ser>
          <c:idx val="6"/>
          <c:order val="6"/>
          <c:tx>
            <c:strRef>
              <c:f>[3]Charts!$A$57</c:f>
              <c:strCache>
                <c:ptCount val="1"/>
                <c:pt idx="0">
                  <c:v>Insurance Companies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[3]Charts!$N$50:$Y$50</c:f>
              <c:numCache>
                <c:formatCode>General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[3]Charts!$N$57:$Y$57</c:f>
              <c:numCache>
                <c:formatCode>General</c:formatCode>
                <c:ptCount val="12"/>
                <c:pt idx="0">
                  <c:v>2989.3096274800046</c:v>
                </c:pt>
                <c:pt idx="1">
                  <c:v>2516.8687889400021</c:v>
                </c:pt>
                <c:pt idx="2">
                  <c:v>1948.2925019799877</c:v>
                </c:pt>
                <c:pt idx="3">
                  <c:v>1888.1993761400079</c:v>
                </c:pt>
                <c:pt idx="4">
                  <c:v>3130.611481800006</c:v>
                </c:pt>
                <c:pt idx="5">
                  <c:v>2377.1394904400072</c:v>
                </c:pt>
                <c:pt idx="6">
                  <c:v>1784.9591810599959</c:v>
                </c:pt>
                <c:pt idx="7">
                  <c:v>1586.1134005199851</c:v>
                </c:pt>
                <c:pt idx="8">
                  <c:v>3090.0542954600091</c:v>
                </c:pt>
                <c:pt idx="9">
                  <c:v>2068.5885494999957</c:v>
                </c:pt>
                <c:pt idx="10">
                  <c:v>1951.7569528599997</c:v>
                </c:pt>
                <c:pt idx="11">
                  <c:v>2279.8038172000674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D13-483D-B4F8-650F4AE15EE6}"/>
            </c:ext>
          </c:extLst>
        </c:ser>
        <c:ser>
          <c:idx val="7"/>
          <c:order val="7"/>
          <c:tx>
            <c:strRef>
              <c:f>'Chart 5'!$A$15</c:f>
              <c:strCache>
                <c:ptCount val="1"/>
                <c:pt idx="0">
                  <c:v>Insurance Companies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'Chart 5'!$N$3:$Y$3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5'!$N$15:$Y$15</c:f>
              <c:numCache>
                <c:formatCode>0.0</c:formatCode>
                <c:ptCount val="12"/>
                <c:pt idx="0">
                  <c:v>2.7784963161138947</c:v>
                </c:pt>
                <c:pt idx="1">
                  <c:v>1.1543439195950085</c:v>
                </c:pt>
                <c:pt idx="2">
                  <c:v>2.0705561765710847</c:v>
                </c:pt>
                <c:pt idx="3">
                  <c:v>0.60631557502462852</c:v>
                </c:pt>
                <c:pt idx="4">
                  <c:v>3.7913411447933765</c:v>
                </c:pt>
                <c:pt idx="5">
                  <c:v>0.93829048293018391</c:v>
                </c:pt>
                <c:pt idx="6">
                  <c:v>1.2899514473401983</c:v>
                </c:pt>
                <c:pt idx="7">
                  <c:v>0.57603024779602774</c:v>
                </c:pt>
                <c:pt idx="8">
                  <c:v>17.517546978010326</c:v>
                </c:pt>
                <c:pt idx="9">
                  <c:v>1.4950577501622648</c:v>
                </c:pt>
                <c:pt idx="10">
                  <c:v>0.90307716178662145</c:v>
                </c:pt>
                <c:pt idx="11">
                  <c:v>0.86261205369336891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FD13-483D-B4F8-650F4AE15EE6}"/>
            </c:ext>
          </c:extLst>
        </c:ser>
        <c:ser>
          <c:idx val="8"/>
          <c:order val="8"/>
          <c:tx>
            <c:strRef>
              <c:f>[3]Charts!$A$59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cat>
            <c:numRef>
              <c:f>[3]Charts!$N$50:$Y$50</c:f>
              <c:numCache>
                <c:formatCode>General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[3]Charts!$N$59:$Y$59</c:f>
              <c:numCache>
                <c:formatCode>General</c:formatCode>
                <c:ptCount val="12"/>
                <c:pt idx="0">
                  <c:v>115.60230927024855</c:v>
                </c:pt>
                <c:pt idx="1">
                  <c:v>115.60230927024855</c:v>
                </c:pt>
                <c:pt idx="2">
                  <c:v>115.60230927024855</c:v>
                </c:pt>
                <c:pt idx="3">
                  <c:v>115.60230927024855</c:v>
                </c:pt>
                <c:pt idx="4">
                  <c:v>46.364651599029322</c:v>
                </c:pt>
                <c:pt idx="5">
                  <c:v>46.364651599029322</c:v>
                </c:pt>
                <c:pt idx="6">
                  <c:v>46.364651599029322</c:v>
                </c:pt>
                <c:pt idx="7">
                  <c:v>46.364651599029322</c:v>
                </c:pt>
                <c:pt idx="8">
                  <c:v>322.32343974663115</c:v>
                </c:pt>
                <c:pt idx="9">
                  <c:v>322.32343974663115</c:v>
                </c:pt>
                <c:pt idx="10">
                  <c:v>322.32343974663115</c:v>
                </c:pt>
                <c:pt idx="11">
                  <c:v>322.32343974663115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D13-483D-B4F8-650F4AE15EE6}"/>
            </c:ext>
          </c:extLst>
        </c:ser>
        <c:ser>
          <c:idx val="9"/>
          <c:order val="9"/>
          <c:tx>
            <c:strRef>
              <c:f>'Chart 5'!$A$16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cat>
            <c:numRef>
              <c:f>'Chart 5'!$N$3:$Y$3</c:f>
              <c:numCache>
                <c:formatCode>mmm\-yy</c:formatCode>
                <c:ptCount val="12"/>
                <c:pt idx="0">
                  <c:v>42887</c:v>
                </c:pt>
                <c:pt idx="1">
                  <c:v>42979</c:v>
                </c:pt>
                <c:pt idx="2">
                  <c:v>43070</c:v>
                </c:pt>
                <c:pt idx="3">
                  <c:v>43160</c:v>
                </c:pt>
                <c:pt idx="4">
                  <c:v>43252</c:v>
                </c:pt>
                <c:pt idx="5">
                  <c:v>43344</c:v>
                </c:pt>
                <c:pt idx="6">
                  <c:v>43435</c:v>
                </c:pt>
                <c:pt idx="7">
                  <c:v>43525</c:v>
                </c:pt>
                <c:pt idx="8">
                  <c:v>43617</c:v>
                </c:pt>
                <c:pt idx="9">
                  <c:v>43709</c:v>
                </c:pt>
                <c:pt idx="10">
                  <c:v>43800</c:v>
                </c:pt>
                <c:pt idx="11">
                  <c:v>43891</c:v>
                </c:pt>
              </c:numCache>
            </c:numRef>
          </c:cat>
          <c:val>
            <c:numRef>
              <c:f>'Chart 5'!$N$16:$Y$16</c:f>
              <c:numCache>
                <c:formatCode>0.0</c:formatCode>
                <c:ptCount val="12"/>
                <c:pt idx="0">
                  <c:v>9.6498410138574992E-2</c:v>
                </c:pt>
                <c:pt idx="1">
                  <c:v>4.761632548195778E-2</c:v>
                </c:pt>
                <c:pt idx="2">
                  <c:v>0.11033520149615807</c:v>
                </c:pt>
                <c:pt idx="3">
                  <c:v>3.3337429357442647E-2</c:v>
                </c:pt>
                <c:pt idx="4">
                  <c:v>4.9542341761172753E-2</c:v>
                </c:pt>
                <c:pt idx="5">
                  <c:v>1.6147135328286103E-2</c:v>
                </c:pt>
                <c:pt idx="6">
                  <c:v>2.9563640721706051E-2</c:v>
                </c:pt>
                <c:pt idx="7">
                  <c:v>1.4856752739385994E-2</c:v>
                </c:pt>
                <c:pt idx="8">
                  <c:v>0.473604614020815</c:v>
                </c:pt>
                <c:pt idx="9">
                  <c:v>6.0379928821716271E-2</c:v>
                </c:pt>
                <c:pt idx="10">
                  <c:v>3.8655195020482515E-2</c:v>
                </c:pt>
                <c:pt idx="11">
                  <c:v>3.1610167009916028E-2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D13-483D-B4F8-650F4AE15EE6}"/>
            </c:ext>
          </c:extLst>
        </c:ser>
        <c:dLbls/>
        <c:gapWidth val="68"/>
        <c:overlap val="100"/>
        <c:axId val="59865728"/>
        <c:axId val="59892096"/>
      </c:barChart>
      <c:catAx>
        <c:axId val="59865728"/>
        <c:scaling>
          <c:orientation val="minMax"/>
        </c:scaling>
        <c:axPos val="b"/>
        <c:numFmt formatCode="[$-409]mmm\-yy;@" sourceLinked="0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892096"/>
        <c:crosses val="autoZero"/>
        <c:auto val="1"/>
        <c:lblAlgn val="ctr"/>
        <c:lblOffset val="100"/>
        <c:tickLblSkip val="1"/>
        <c:noMultiLvlLbl val="1"/>
      </c:catAx>
      <c:valAx>
        <c:axId val="59892096"/>
        <c:scaling>
          <c:orientation val="minMax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/>
                  <a:t>Per cent</a:t>
                </a:r>
              </a:p>
            </c:rich>
          </c:tx>
          <c:layout>
            <c:manualLayout>
              <c:xMode val="edge"/>
              <c:yMode val="edge"/>
              <c:x val="1.034241945334098E-2"/>
              <c:y val="0.25892641110299536"/>
            </c:manualLayout>
          </c:layout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865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9"/>
        <c:delete val="1"/>
      </c:legendEntry>
      <c:legendEntry>
        <c:idx val="7"/>
        <c:delete val="1"/>
      </c:legendEntry>
      <c:legendEntry>
        <c:idx val="5"/>
        <c:delete val="1"/>
      </c:legendEntry>
      <c:legendEntry>
        <c:idx val="3"/>
        <c:delete val="1"/>
      </c:legendEntry>
      <c:legendEntry>
        <c:idx val="1"/>
        <c:delete val="1"/>
      </c:legendEntry>
      <c:layout>
        <c:manualLayout>
          <c:xMode val="edge"/>
          <c:yMode val="edge"/>
          <c:x val="3.5334213087882295E-2"/>
          <c:y val="0.85582194083698315"/>
          <c:w val="0.93825067667124118"/>
          <c:h val="0.1441780591630169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</c:chart>
  <c:spPr>
    <a:noFill/>
    <a:ln>
      <a:solidFill>
        <a:schemeClr val="tx1"/>
      </a:solidFill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0.00249</cdr:x>
      <cdr:y>0.91892</cdr:y>
    </cdr:from>
    <cdr:to>
      <cdr:x>0.97859</cdr:x>
      <cdr:y>0.98498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345" y="4896542"/>
          <a:ext cx="5623348" cy="3520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eaLnBrk="1" fontAlgn="auto" latinLnBrk="0" hangingPunct="1"/>
          <a:r>
            <a:rPr lang="en-IN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*: Outstanding data has been provided for select financial instruments</a:t>
          </a:r>
          <a:r>
            <a:rPr lang="en-IN" sz="1200" baseline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f</a:t>
          </a:r>
          <a:r>
            <a:rPr lang="en-IN" sz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or which data is </a:t>
          </a:r>
          <a:r>
            <a:rPr lang="en-US" sz="1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available.</a:t>
          </a:r>
          <a:endParaRPr lang="en-US" sz="1200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0.01203</cdr:x>
      <cdr:y>0.88023</cdr:y>
    </cdr:from>
    <cdr:to>
      <cdr:x>0.993</cdr:x>
      <cdr:y>0.97347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7314" y="3476625"/>
          <a:ext cx="7118350" cy="368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100">
              <a:effectLst/>
              <a:latin typeface="+mn-lt"/>
              <a:ea typeface="+mn-ea"/>
              <a:cs typeface="+mn-cs"/>
            </a:rPr>
            <a:t>*: Outstanding data has been provided for select financial instruments</a:t>
          </a:r>
          <a:r>
            <a:rPr lang="en-IN" sz="1100" baseline="0">
              <a:effectLst/>
              <a:latin typeface="+mn-lt"/>
              <a:ea typeface="+mn-ea"/>
              <a:cs typeface="+mn-cs"/>
            </a:rPr>
            <a:t> f</a:t>
          </a:r>
          <a:r>
            <a:rPr lang="en-IN" sz="1100">
              <a:effectLst/>
              <a:latin typeface="+mn-lt"/>
              <a:ea typeface="+mn-ea"/>
              <a:cs typeface="+mn-cs"/>
            </a:rPr>
            <a:t>or which data is </a:t>
          </a:r>
          <a:r>
            <a:rPr lang="en-US" sz="1100" b="0" i="0">
              <a:effectLst/>
              <a:latin typeface="+mn-lt"/>
              <a:ea typeface="+mn-ea"/>
              <a:cs typeface="+mn-cs"/>
            </a:rPr>
            <a:t>available.</a:t>
          </a:r>
          <a:endParaRPr lang="en-US">
            <a:effectLst/>
          </a:endParaRPr>
        </a:p>
        <a:p xmlns:a="http://schemas.openxmlformats.org/drawingml/2006/main">
          <a:endParaRPr lang="en-US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48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48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E91EFA83-D1CC-42A2-A393-1E14D30141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16653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48" y="5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5792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2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48" y="882997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DC5C0BC3-AB48-4351-94EC-3A6C7248E2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81162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18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3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56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7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5C0BC3-AB48-4351-94EC-3A6C7248E20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6812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fld id="{15618015-39C1-4DBB-BDE8-801A5A69800B}" type="datetime1">
              <a:rPr lang="en-US" smtClean="0"/>
              <a:pPr/>
              <a:t>9/20/2020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b="1">
                <a:latin typeface="Garamond" panose="02020404030301010803" pitchFamily="18" charset="0"/>
              </a:rPr>
              <a:t>Growth Outlook: RBI Inter-Departmental Group Observations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CEEC3-E074-4B42-8646-79C70FB4634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5633167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D4469E9-CADE-4B94-BE47-22AE3C106D17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8B846-13AB-4D58-9AA9-F95DA34A19F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37413368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7F76F79-BD35-4F06-B565-10C9BD83B3B7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95829-E966-484C-AB43-7DBA90769A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7421620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9163DE6-D07B-4127-A258-28E951E039A4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2313892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609BBF-6FAD-429E-BEA8-A5B6182A04C8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F81AF-2816-499E-BC60-DA5EA1C2FB6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70869206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BF9BE3A-8E0B-4D7E-B97C-80F9ECEF9203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B1FEC-23F2-4948-A706-13F94FC3306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0024423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B3286F5-B88E-43A5-BBDD-C64A4031F5DA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7D3C29-AF75-45B5-8070-2A4115583D5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6184314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F7BE2C-F974-4854-9644-1EBD7AA0F550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96BF7-9B88-41BC-BB8F-B09DD0D983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1268406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9BDD533-9B5E-4DD9-9F7B-FDFF61A50061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2E8DE-FCBF-4391-8175-E7C11D10574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5176744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6A2D6C6-79F1-449A-A7DA-5DEA82083AB7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D05E7-C7CE-4FB9-9C30-4FA4F7BA6B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600656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99456" y="450912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4AF2E71-ECCC-4A5F-809D-A6FFD4B02448}" type="datetime1">
              <a:rPr lang="en-US" smtClean="0"/>
              <a:pPr>
                <a:defRPr/>
              </a:pPr>
              <a:t>9/20/2020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Growth Outlook: RBI Inter-Departmental Group Observations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87754-73DD-4355-ADA4-0028EA2CAB7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2583058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360" y="188640"/>
            <a:ext cx="1152128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360" y="1064462"/>
            <a:ext cx="11521280" cy="5082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9736" y="6507007"/>
            <a:ext cx="4752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IN" b="1">
                <a:latin typeface="Garamond" panose="02020404030301010803" pitchFamily="18" charset="0"/>
              </a:rPr>
              <a:t>Growth Outlook: RBI Inter-Departmental Group Observations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20336" y="65070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A92E4D9-9CDB-4E87-86EF-AE3AAF5E76D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8661" y="836712"/>
            <a:ext cx="120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48661" y="6498840"/>
            <a:ext cx="120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39349" y="6525498"/>
            <a:ext cx="1320147" cy="31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600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spd="med"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1974364"/>
            <a:ext cx="9126763" cy="1382628"/>
          </a:xfrm>
          <a:effectLst>
            <a:outerShdw blurRad="50800" dist="76200" dir="5700000" sx="98000" sy="98000" algn="t" rotWithShape="0">
              <a:prstClr val="black">
                <a:alpha val="17000"/>
              </a:prstClr>
            </a:outerShdw>
          </a:effectLst>
        </p:spPr>
        <p:txBody>
          <a:bodyPr anchor="t">
            <a:noAutofit/>
          </a:bodyPr>
          <a:lstStyle/>
          <a:p>
            <a:r>
              <a:rPr lang="en-US" sz="3200" dirty="0" smtClean="0"/>
              <a:t>Quarterly Estimates of Household’s Financial Assets and Liabilities</a:t>
            </a:r>
            <a:r>
              <a:rPr lang="en-US" sz="3200" dirty="0"/>
              <a:t/>
            </a:r>
            <a:br>
              <a:rPr lang="en-US" sz="3200" dirty="0"/>
            </a:br>
            <a:endParaRPr lang="en-IN" sz="32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2400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23792" y="3789040"/>
            <a:ext cx="6768752" cy="1423999"/>
          </a:xfrm>
          <a:prstGeom prst="rect">
            <a:avLst/>
          </a:prstGeom>
          <a:effectLst>
            <a:outerShdw blurRad="50800" dist="76200" dir="5700000" sx="98000" sy="98000" algn="t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Anupam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Prakash,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Anand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Prakash Ekka,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Kunal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Priyadarshi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Chaitali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Bhowmick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Ishu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Thakur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 2020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620688"/>
            <a:ext cx="12192001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/>
          </a:p>
        </p:txBody>
      </p:sp>
      <p:sp>
        <p:nvSpPr>
          <p:cNvPr id="11" name="Rectangle 10"/>
          <p:cNvSpPr/>
          <p:nvPr/>
        </p:nvSpPr>
        <p:spPr>
          <a:xfrm>
            <a:off x="11833" y="5994394"/>
            <a:ext cx="12060831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34" y="270943"/>
            <a:ext cx="1984797" cy="54753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CEEC3-E074-4B42-8646-79C70FB4634C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2207568" y="3356992"/>
            <a:ext cx="9126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Assets and Liabilities of Households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13379523"/>
              </p:ext>
            </p:extLst>
          </p:nvPr>
        </p:nvGraphicFramePr>
        <p:xfrm>
          <a:off x="358908" y="1052736"/>
          <a:ext cx="11421214" cy="5031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3486881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Financial Assets of Household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63206053"/>
              </p:ext>
            </p:extLst>
          </p:nvPr>
        </p:nvGraphicFramePr>
        <p:xfrm>
          <a:off x="334963" y="980729"/>
          <a:ext cx="576103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03916937"/>
              </p:ext>
            </p:extLst>
          </p:nvPr>
        </p:nvGraphicFramePr>
        <p:xfrm>
          <a:off x="6240016" y="980728"/>
          <a:ext cx="5688631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654624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Household Financial Liabilities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5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1945562"/>
              </p:ext>
            </p:extLst>
          </p:nvPr>
        </p:nvGraphicFramePr>
        <p:xfrm>
          <a:off x="334963" y="908721"/>
          <a:ext cx="5689029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09031520"/>
              </p:ext>
            </p:extLst>
          </p:nvPr>
        </p:nvGraphicFramePr>
        <p:xfrm>
          <a:off x="6168008" y="908721"/>
          <a:ext cx="569552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673934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Seasonal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Assets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Deposits with the banking system typically contract in the first quarter and expand in the last quarter of the financial year,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Currency holdings of households peak in the first quarter and contract in the second quarter.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 products - peaks in the fourth quarter to get income deductions.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Liabilities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during the fourth quarter and then moderate in the first quarter - by and large, an outcome of seasonality in the disbursement of credit by the banking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230405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overall financial resource balance of the economy, though in marginal surplus, deteriorated during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2018-19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Financial net worth of the other depository corporations showed some improvement in 2018-19 backed by declining NPAs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of non-financial corporations, the resource gap of both private and public entities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widened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Decline in net financial surplus of households in 2018-19 had adverse implications for the rest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sectors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8507806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743201"/>
            <a:ext cx="8229600" cy="3382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4400" dirty="0">
                <a:latin typeface="Garamond" panose="02020404030301010803" pitchFamily="18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xmlns="" val="3371619646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Assets and Liabilities of Households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34963" y="1065213"/>
          <a:ext cx="11522080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541"/>
                <a:gridCol w="648072"/>
                <a:gridCol w="648072"/>
                <a:gridCol w="576064"/>
                <a:gridCol w="576064"/>
                <a:gridCol w="575967"/>
                <a:gridCol w="720130"/>
                <a:gridCol w="720130"/>
                <a:gridCol w="720130"/>
                <a:gridCol w="720130"/>
                <a:gridCol w="720130"/>
                <a:gridCol w="720130"/>
                <a:gridCol w="720130"/>
                <a:gridCol w="720130"/>
                <a:gridCol w="720130"/>
                <a:gridCol w="720130"/>
              </a:tblGrid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2017-18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2018-19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2019-20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Annual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Annual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Annual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Net Financial Assets (A-B)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2.78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3.59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2.48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4.45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13.29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2.76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2.29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2.13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6.56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13.73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3.48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3.68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3.36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5.09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15.62 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(6.9)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(8.6)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(5.7)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(9.7)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(7.7)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(6.1)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(4.9)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(4.4)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(13.2)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(7.1)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(7.5)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(6.5)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(9.6)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(7.7)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Gross Financial Assets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3.85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5.77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3.42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7.56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20.60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3.58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4.82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3.52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9.31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21.23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3.31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5.06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5.52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7.73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21.63 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(9.6)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(13.8)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(7.9)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(16.5)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(7.9)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(10.4)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(7.3)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(18.8)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(11.1)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(6.7)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(10.3)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(10.7)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(14.5)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(10.6)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B. Financial Liabilities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1.08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2.18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0.94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3.11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7.31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0.83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2.53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1.38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2.75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7.50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1.38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2.16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2.64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6.01 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3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(2.7)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(5.2)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(2.2)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(6.8)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(4.2)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(1.8)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(5.5)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(2.9)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(5.6)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(3.9)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(-0.4)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(2.8)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(4.2)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(2.9)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C7FBB-DA3A-4408-AB2F-FC90457278B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5331443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31252</TotalTime>
  <Words>427</Words>
  <Application>Microsoft Office PowerPoint</Application>
  <PresentationFormat>Custom</PresentationFormat>
  <Paragraphs>162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Quarterly Estimates of Household’s Financial Assets and Liabilities </vt:lpstr>
      <vt:lpstr>Financial Assets and Liabilities of Households</vt:lpstr>
      <vt:lpstr>Financial Assets of Household  </vt:lpstr>
      <vt:lpstr>Household Financial Liabilities</vt:lpstr>
      <vt:lpstr>Seasonal Pattern</vt:lpstr>
      <vt:lpstr>Conclusion</vt:lpstr>
      <vt:lpstr>Slide 7</vt:lpstr>
      <vt:lpstr>Financial Assets and Liabilities of Households</vt:lpstr>
    </vt:vector>
  </TitlesOfParts>
  <Company>RBI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George, Asish Thomas</dc:creator>
  <cp:lastModifiedBy>user</cp:lastModifiedBy>
  <cp:revision>8311</cp:revision>
  <cp:lastPrinted>2019-05-27T15:29:39Z</cp:lastPrinted>
  <dcterms:created xsi:type="dcterms:W3CDTF">2014-11-10T08:50:35Z</dcterms:created>
  <dcterms:modified xsi:type="dcterms:W3CDTF">2020-09-20T08:47:28Z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TC102037771033</vt:lpwstr>
  </property>
</Properties>
</file>