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2CE2D-4F02-4421-8CDB-53A8C9909434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E66C6-6867-427B-BD97-DB8D80112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534400" cy="6248400"/>
          </a:xfrm>
        </p:spPr>
        <p:txBody>
          <a:bodyPr/>
          <a:lstStyle/>
          <a:p>
            <a:r>
              <a:rPr lang="en-US" b="1" dirty="0"/>
              <a:t>Value Added per Employee and Factor Content of  India’s Foreign </a:t>
            </a:r>
            <a:r>
              <a:rPr lang="en-US" b="1" dirty="0" smtClean="0"/>
              <a:t>Trade</a:t>
            </a:r>
            <a:r>
              <a:rPr lang="en-US" b="1" dirty="0"/>
              <a:t>: A Study in I-O Framework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err="1"/>
              <a:t>Tushar</a:t>
            </a:r>
            <a:r>
              <a:rPr lang="en-US" dirty="0"/>
              <a:t> Das</a:t>
            </a:r>
          </a:p>
          <a:p>
            <a:r>
              <a:rPr lang="en-US" dirty="0"/>
              <a:t>Formerly of </a:t>
            </a:r>
            <a:r>
              <a:rPr lang="en-US" dirty="0" err="1"/>
              <a:t>Rabindra</a:t>
            </a:r>
            <a:r>
              <a:rPr lang="en-US" dirty="0"/>
              <a:t> </a:t>
            </a:r>
            <a:r>
              <a:rPr lang="en-US" dirty="0" err="1"/>
              <a:t>Bharati</a:t>
            </a:r>
            <a:r>
              <a:rPr lang="en-US" dirty="0"/>
              <a:t> University</a:t>
            </a:r>
          </a:p>
          <a:p>
            <a:r>
              <a:rPr lang="en-US" dirty="0"/>
              <a:t>Online Cell for PG </a:t>
            </a:r>
            <a:r>
              <a:rPr lang="en-US" dirty="0" err="1"/>
              <a:t>Programme</a:t>
            </a:r>
            <a:r>
              <a:rPr lang="en-US" dirty="0"/>
              <a:t>,  </a:t>
            </a:r>
            <a:r>
              <a:rPr lang="en-US" dirty="0" err="1"/>
              <a:t>Rabindra</a:t>
            </a:r>
            <a:r>
              <a:rPr lang="en-US" dirty="0"/>
              <a:t> </a:t>
            </a:r>
            <a:r>
              <a:rPr lang="en-US" dirty="0" err="1"/>
              <a:t>Bhavan</a:t>
            </a:r>
            <a:r>
              <a:rPr lang="en-US" dirty="0" smtClean="0"/>
              <a:t>. Kolkata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/>
              <a:t>Table-4: Direct and Indirect capital content of an average unit of export (Rs. </a:t>
            </a:r>
            <a:r>
              <a:rPr lang="en-US" dirty="0" err="1"/>
              <a:t>Lakh</a:t>
            </a:r>
            <a:r>
              <a:rPr lang="en-US" dirty="0"/>
              <a:t>) at </a:t>
            </a:r>
            <a:r>
              <a:rPr lang="en-US" dirty="0" err="1"/>
              <a:t>Sectoral</a:t>
            </a:r>
            <a:r>
              <a:rPr lang="en-US" dirty="0"/>
              <a:t> Level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285998"/>
          <a:ext cx="7772399" cy="4101084"/>
        </p:xfrm>
        <a:graphic>
          <a:graphicData uri="http://schemas.openxmlformats.org/drawingml/2006/table">
            <a:tbl>
              <a:tblPr/>
              <a:tblGrid>
                <a:gridCol w="1575457"/>
                <a:gridCol w="463281"/>
                <a:gridCol w="541752"/>
                <a:gridCol w="506288"/>
                <a:gridCol w="506288"/>
                <a:gridCol w="513079"/>
                <a:gridCol w="513834"/>
                <a:gridCol w="513079"/>
                <a:gridCol w="513834"/>
                <a:gridCol w="513079"/>
                <a:gridCol w="513834"/>
                <a:gridCol w="549297"/>
                <a:gridCol w="549297"/>
              </a:tblGrid>
              <a:tr h="9144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Agriculture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Manufacture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Trade &amp; Hotels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Transport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Finance &amp; Insurance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Comm. service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Without import leakage(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0.7342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0.0524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1.2954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0.0274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0.0387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0.2768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0.0288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1.2267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1.7647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With import leakage(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0.6762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0.0455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1.4826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0.0266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0.2406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0.0419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0.3523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0.0346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1.3773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0.0084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1.4303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13" marR="63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r>
              <a:rPr lang="en-US" b="1" dirty="0"/>
              <a:t>VI   Conclusion :</a:t>
            </a:r>
            <a:endParaRPr lang="en-US" dirty="0"/>
          </a:p>
          <a:p>
            <a:pPr algn="just"/>
            <a:r>
              <a:rPr lang="en-US" sz="2000" dirty="0" smtClean="0"/>
              <a:t>Using the Input Output matrices for the years 1989-90, 1993-94, 1998-99, 2003-04, 2006-07 , 2007-08 and 2013-14 the results obtained suggest that India exports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intensive goods and imports capital intensive goods  and like the pre reform period, </a:t>
            </a:r>
            <a:r>
              <a:rPr lang="en-US" sz="2000" dirty="0" err="1" smtClean="0"/>
              <a:t>Hecksher</a:t>
            </a:r>
            <a:r>
              <a:rPr lang="en-US" sz="2000" dirty="0" smtClean="0"/>
              <a:t>-Ohlin</a:t>
            </a:r>
            <a:r>
              <a:rPr lang="en-US" sz="2000" b="1" dirty="0" smtClean="0"/>
              <a:t>  </a:t>
            </a:r>
            <a:r>
              <a:rPr lang="en-US" sz="2000" dirty="0" smtClean="0"/>
              <a:t>theorem  holds good for India  in post reform periods also.</a:t>
            </a:r>
          </a:p>
          <a:p>
            <a:pPr algn="just"/>
            <a:r>
              <a:rPr lang="en-US" sz="2000" dirty="0" smtClean="0"/>
              <a:t>As far as </a:t>
            </a:r>
            <a:r>
              <a:rPr lang="en-US" sz="2000" dirty="0" err="1" smtClean="0"/>
              <a:t>sectoral</a:t>
            </a:r>
            <a:r>
              <a:rPr lang="en-US" sz="2000" dirty="0" smtClean="0"/>
              <a:t> study is concerned, we observe that , </a:t>
            </a:r>
            <a:r>
              <a:rPr lang="en-US" sz="2000" dirty="0" err="1" smtClean="0"/>
              <a:t>Hecksher</a:t>
            </a:r>
            <a:r>
              <a:rPr lang="en-US" sz="2000" dirty="0" smtClean="0"/>
              <a:t>-Ohlin</a:t>
            </a:r>
            <a:r>
              <a:rPr lang="en-US" sz="2000" b="1" dirty="0" smtClean="0"/>
              <a:t>  </a:t>
            </a:r>
            <a:r>
              <a:rPr lang="en-US" sz="2000" dirty="0" smtClean="0"/>
              <a:t>theorem  survives comfortably for manufacture in India in 1989-90(pre liberalization) and  2013-14 (post </a:t>
            </a:r>
            <a:r>
              <a:rPr lang="en-US" sz="2000" dirty="0" err="1" smtClean="0"/>
              <a:t>Liberalisation</a:t>
            </a:r>
            <a:r>
              <a:rPr lang="en-US" sz="2000" dirty="0" smtClean="0"/>
              <a:t>) when it is looked from  the view point of direct factor content of trade.</a:t>
            </a:r>
          </a:p>
          <a:p>
            <a:pPr algn="just"/>
            <a:r>
              <a:rPr lang="en-US" sz="2000" dirty="0" smtClean="0"/>
              <a:t>On the other hand,  evaluating from the view point of direct  and indirect factor content of trade. trade pattern of </a:t>
            </a:r>
            <a:r>
              <a:rPr lang="en-US" sz="2000" dirty="0" err="1" smtClean="0"/>
              <a:t>agriculture,and</a:t>
            </a:r>
            <a:r>
              <a:rPr lang="en-US" sz="2000" dirty="0" smtClean="0"/>
              <a:t> community services  support  </a:t>
            </a:r>
            <a:r>
              <a:rPr lang="en-US" sz="2000" dirty="0" err="1" smtClean="0"/>
              <a:t>Hecksher</a:t>
            </a:r>
            <a:r>
              <a:rPr lang="en-US" sz="2000" dirty="0" smtClean="0"/>
              <a:t>-Ohlin</a:t>
            </a:r>
            <a:r>
              <a:rPr lang="en-US" sz="2000" b="1" dirty="0" smtClean="0"/>
              <a:t>  </a:t>
            </a:r>
            <a:r>
              <a:rPr lang="en-US" sz="2000" dirty="0" smtClean="0"/>
              <a:t>theorem both in the pre and post liberalization.</a:t>
            </a:r>
          </a:p>
          <a:p>
            <a:pPr algn="just"/>
            <a:r>
              <a:rPr lang="en-US" sz="2000" dirty="0" smtClean="0"/>
              <a:t>The other  sectors like trade and hotels, transport, finance and insurance  do not support the  </a:t>
            </a:r>
            <a:r>
              <a:rPr lang="en-US" sz="2000" dirty="0" err="1" smtClean="0"/>
              <a:t>Hecksher</a:t>
            </a:r>
            <a:r>
              <a:rPr lang="en-US" sz="2000" dirty="0" smtClean="0"/>
              <a:t>-Ohlin</a:t>
            </a:r>
            <a:r>
              <a:rPr lang="en-US" sz="2000" b="1" dirty="0" smtClean="0"/>
              <a:t>  </a:t>
            </a:r>
            <a:r>
              <a:rPr lang="en-US" sz="2000" dirty="0" smtClean="0"/>
              <a:t>theorem  neither from direct factor content nor from direct and indirect factor content of trade point of view.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477000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Factor content of a country’s foreign trade and human capital component.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If we assume that  wage value is highly correlated with </a:t>
            </a:r>
            <a:r>
              <a:rPr lang="en-US" dirty="0" err="1" smtClean="0"/>
              <a:t>labour</a:t>
            </a:r>
            <a:r>
              <a:rPr lang="en-US" dirty="0" smtClean="0"/>
              <a:t> skills , value added per employee may be taken to reflect inputs of human as well as physical capital (</a:t>
            </a:r>
            <a:r>
              <a:rPr lang="en-US" dirty="0" err="1" smtClean="0"/>
              <a:t>Lary</a:t>
            </a:r>
            <a:r>
              <a:rPr lang="en-US" dirty="0" smtClean="0"/>
              <a:t>, 1968).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rmAutofit/>
          </a:bodyPr>
          <a:lstStyle/>
          <a:p>
            <a:r>
              <a:rPr lang="en-US" dirty="0" smtClean="0"/>
              <a:t> Direct factor content of  </a:t>
            </a:r>
            <a:r>
              <a:rPr lang="en-US" dirty="0" smtClean="0"/>
              <a:t>export :</a:t>
            </a:r>
            <a:endParaRPr lang="en-US" dirty="0" smtClean="0"/>
          </a:p>
          <a:p>
            <a:r>
              <a:rPr lang="en-US" dirty="0" smtClean="0"/>
              <a:t>V</a:t>
            </a:r>
            <a:r>
              <a:rPr lang="en-US" baseline="30000" dirty="0" smtClean="0"/>
              <a:t>E </a:t>
            </a:r>
            <a:r>
              <a:rPr lang="en-US" dirty="0" smtClean="0"/>
              <a:t> = V.E………(1) </a:t>
            </a:r>
          </a:p>
          <a:p>
            <a:r>
              <a:rPr lang="en-US" dirty="0" smtClean="0"/>
              <a:t>V</a:t>
            </a:r>
            <a:r>
              <a:rPr lang="en-US" baseline="30000" dirty="0" smtClean="0"/>
              <a:t>M</a:t>
            </a:r>
            <a:r>
              <a:rPr lang="en-US" dirty="0" smtClean="0"/>
              <a:t> = V.M ……(2)</a:t>
            </a:r>
          </a:p>
          <a:p>
            <a:r>
              <a:rPr lang="en-US" b="1" dirty="0" smtClean="0"/>
              <a:t>Situation-1 : V</a:t>
            </a:r>
            <a:r>
              <a:rPr lang="en-US" b="1" baseline="30000" dirty="0" smtClean="0"/>
              <a:t>E </a:t>
            </a:r>
            <a:r>
              <a:rPr lang="en-US" b="1" dirty="0" smtClean="0">
                <a:sym typeface="Symbol"/>
              </a:rPr>
              <a:t></a:t>
            </a:r>
            <a:r>
              <a:rPr lang="en-US" b="1" dirty="0" smtClean="0"/>
              <a:t> V</a:t>
            </a:r>
            <a:r>
              <a:rPr lang="en-US" b="1" baseline="30000" dirty="0" smtClean="0"/>
              <a:t>M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    An </a:t>
            </a:r>
            <a:r>
              <a:rPr lang="en-US" dirty="0" smtClean="0"/>
              <a:t>average unit of a country’s export is relatively more capital intensive than an average unit of import replacements.</a:t>
            </a:r>
          </a:p>
          <a:p>
            <a:r>
              <a:rPr lang="en-US" b="1" dirty="0" smtClean="0"/>
              <a:t>Situation-2 :  V</a:t>
            </a:r>
            <a:r>
              <a:rPr lang="en-US" b="1" baseline="30000" dirty="0" smtClean="0"/>
              <a:t>E</a:t>
            </a:r>
            <a:r>
              <a:rPr lang="en-US" b="1" dirty="0" smtClean="0"/>
              <a:t> &lt;</a:t>
            </a:r>
            <a:r>
              <a:rPr lang="en-US" b="1" baseline="-25000" dirty="0" smtClean="0"/>
              <a:t> </a:t>
            </a:r>
            <a:r>
              <a:rPr lang="en-US" b="1" dirty="0" smtClean="0"/>
              <a:t>V</a:t>
            </a:r>
            <a:r>
              <a:rPr lang="en-US" b="1" baseline="30000" dirty="0" smtClean="0"/>
              <a:t>M</a:t>
            </a:r>
            <a:endParaRPr lang="en-US" b="1" baseline="30000" dirty="0" smtClean="0"/>
          </a:p>
          <a:p>
            <a:pPr algn="just">
              <a:buNone/>
            </a:pPr>
            <a:r>
              <a:rPr lang="en-US" dirty="0" smtClean="0"/>
              <a:t>         A</a:t>
            </a:r>
            <a:r>
              <a:rPr lang="en-US" dirty="0" smtClean="0"/>
              <a:t>n </a:t>
            </a:r>
            <a:r>
              <a:rPr lang="en-US" dirty="0" smtClean="0"/>
              <a:t>average unit of a country’s export is relatively less capital intensive than an average unit of import replacements.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Total capital content of an average unit of exports      	       ( No Trade or Pre Trade Situation)</a:t>
            </a:r>
          </a:p>
          <a:p>
            <a:endParaRPr lang="en-US" dirty="0" smtClean="0"/>
          </a:p>
          <a:p>
            <a:r>
              <a:rPr lang="en-US" b="1" dirty="0" err="1" smtClean="0"/>
              <a:t>T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= V</a:t>
            </a:r>
            <a:r>
              <a:rPr lang="en-US" b="1" baseline="30000" dirty="0" smtClean="0"/>
              <a:t>*.</a:t>
            </a:r>
            <a:r>
              <a:rPr lang="en-US" b="1" dirty="0" smtClean="0">
                <a:sym typeface="Symbol"/>
              </a:rPr>
              <a:t></a:t>
            </a:r>
            <a:r>
              <a:rPr lang="en-US" b="1" dirty="0" smtClean="0"/>
              <a:t>X  ………(3)</a:t>
            </a:r>
          </a:p>
          <a:p>
            <a:pPr>
              <a:buNone/>
            </a:pPr>
            <a:r>
              <a:rPr lang="en-US" dirty="0" smtClean="0"/>
              <a:t>Where  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= </a:t>
            </a:r>
            <a:r>
              <a:rPr lang="en-US" baseline="-25000" dirty="0" smtClean="0"/>
              <a:t> </a:t>
            </a:r>
            <a:r>
              <a:rPr lang="en-US" dirty="0" smtClean="0"/>
              <a:t>Total capital content of an average unit</a:t>
            </a:r>
          </a:p>
          <a:p>
            <a:pPr>
              <a:buNone/>
            </a:pPr>
            <a:r>
              <a:rPr lang="en-US" dirty="0" smtClean="0"/>
              <a:t>	                    of </a:t>
            </a:r>
            <a:r>
              <a:rPr lang="en-US" dirty="0" smtClean="0"/>
              <a:t>exports</a:t>
            </a:r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		     V</a:t>
            </a:r>
            <a:r>
              <a:rPr lang="en-US" b="1" baseline="30000" dirty="0" smtClean="0"/>
              <a:t>*</a:t>
            </a:r>
            <a:r>
              <a:rPr lang="en-US" b="1" dirty="0" smtClean="0"/>
              <a:t> = </a:t>
            </a:r>
            <a:r>
              <a:rPr lang="en-US" dirty="0" smtClean="0"/>
              <a:t>Row</a:t>
            </a:r>
            <a:r>
              <a:rPr lang="en-US" b="1" dirty="0" smtClean="0"/>
              <a:t> vector </a:t>
            </a:r>
            <a:r>
              <a:rPr lang="en-US" dirty="0" smtClean="0"/>
              <a:t>  of value added per </a:t>
            </a:r>
            <a:r>
              <a:rPr lang="en-US" dirty="0" smtClean="0"/>
              <a:t> 	      	             employee</a:t>
            </a:r>
            <a:endParaRPr lang="en-US" dirty="0" smtClean="0"/>
          </a:p>
          <a:p>
            <a:pPr algn="just">
              <a:buNone/>
            </a:pPr>
            <a:r>
              <a:rPr lang="en-US" b="1" dirty="0" smtClean="0">
                <a:sym typeface="Symbol"/>
              </a:rPr>
              <a:t>              </a:t>
            </a:r>
            <a:r>
              <a:rPr lang="en-US" b="1" dirty="0" smtClean="0"/>
              <a:t>X </a:t>
            </a:r>
            <a:r>
              <a:rPr lang="en-US" dirty="0" smtClean="0"/>
              <a:t>=</a:t>
            </a:r>
            <a:r>
              <a:rPr lang="en-US" b="1" dirty="0" smtClean="0"/>
              <a:t> </a:t>
            </a:r>
            <a:r>
              <a:rPr lang="en-US" dirty="0" err="1" smtClean="0"/>
              <a:t>Normalised</a:t>
            </a:r>
            <a:r>
              <a:rPr lang="en-US" dirty="0" smtClean="0"/>
              <a:t>  </a:t>
            </a:r>
            <a:r>
              <a:rPr lang="en-US" b="1" dirty="0" smtClean="0"/>
              <a:t>X =</a:t>
            </a:r>
            <a:r>
              <a:rPr lang="en-US" dirty="0" smtClean="0"/>
              <a:t> </a:t>
            </a:r>
            <a:r>
              <a:rPr lang="en-US" b="1" dirty="0" smtClean="0"/>
              <a:t> </a:t>
            </a:r>
            <a:r>
              <a:rPr lang="en-US" b="1" dirty="0" smtClean="0"/>
              <a:t>(I-A)</a:t>
            </a:r>
            <a:r>
              <a:rPr lang="en-US" b="1" baseline="30000" dirty="0" smtClean="0"/>
              <a:t>-1</a:t>
            </a:r>
            <a:r>
              <a:rPr lang="en-US" b="1" dirty="0" smtClean="0"/>
              <a:t>E  </a:t>
            </a:r>
            <a:r>
              <a:rPr lang="en-US" dirty="0" smtClean="0"/>
              <a:t>(The </a:t>
            </a:r>
            <a:r>
              <a:rPr lang="en-US" dirty="0" smtClean="0"/>
              <a:t>	       	            elements </a:t>
            </a:r>
            <a:r>
              <a:rPr lang="en-US" dirty="0" smtClean="0"/>
              <a:t>of this vector </a:t>
            </a:r>
            <a:r>
              <a:rPr lang="en-US" dirty="0" smtClean="0">
                <a:sym typeface="Symbol"/>
              </a:rPr>
              <a:t></a:t>
            </a:r>
            <a:r>
              <a:rPr lang="en-US" b="1" dirty="0" smtClean="0"/>
              <a:t>X</a:t>
            </a:r>
            <a:r>
              <a:rPr lang="en-US" dirty="0" smtClean="0"/>
              <a:t>  is obtained </a:t>
            </a:r>
            <a:r>
              <a:rPr lang="en-US" dirty="0" smtClean="0"/>
              <a:t>	            by </a:t>
            </a:r>
            <a:r>
              <a:rPr lang="en-US" dirty="0" smtClean="0"/>
              <a:t>dividing corresponding element of </a:t>
            </a:r>
            <a:r>
              <a:rPr lang="en-US" b="1" dirty="0" smtClean="0"/>
              <a:t>X</a:t>
            </a:r>
            <a:r>
              <a:rPr lang="en-US" dirty="0" smtClean="0"/>
              <a:t> </a:t>
            </a:r>
            <a:r>
              <a:rPr lang="en-US" dirty="0" smtClean="0"/>
              <a:t>	            by </a:t>
            </a:r>
            <a:r>
              <a:rPr lang="en-US" dirty="0" smtClean="0"/>
              <a:t>the sum of the elements of the </a:t>
            </a:r>
            <a:r>
              <a:rPr lang="en-US" dirty="0" smtClean="0"/>
              <a:t>	     	            vector </a:t>
            </a:r>
            <a:r>
              <a:rPr lang="en-US" b="1" dirty="0" smtClean="0"/>
              <a:t>X).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              Total </a:t>
            </a:r>
            <a:r>
              <a:rPr lang="en-US" sz="2400" b="1" dirty="0" err="1" smtClean="0"/>
              <a:t>Caital</a:t>
            </a:r>
            <a:r>
              <a:rPr lang="en-US" sz="2400" b="1" dirty="0" smtClean="0"/>
              <a:t> Content of an Average Unit of Exports</a:t>
            </a:r>
          </a:p>
          <a:p>
            <a:pPr>
              <a:buNone/>
            </a:pPr>
            <a:r>
              <a:rPr lang="en-US" sz="2400" b="1" dirty="0" smtClean="0"/>
              <a:t>                      ( Opening up of Trade </a:t>
            </a:r>
            <a:r>
              <a:rPr lang="en-US" sz="2400" b="1" dirty="0" smtClean="0"/>
              <a:t>and </a:t>
            </a:r>
            <a:r>
              <a:rPr lang="en-US" sz="2400" b="1" dirty="0" smtClean="0"/>
              <a:t>Import Leakage)   </a:t>
            </a:r>
            <a:r>
              <a:rPr lang="en-US" sz="1800" b="1" dirty="0" smtClean="0"/>
              <a:t>                                                                                                                                      </a:t>
            </a:r>
            <a:endParaRPr lang="en-US" sz="1800" dirty="0"/>
          </a:p>
          <a:p>
            <a:r>
              <a:rPr lang="en-US" b="1" dirty="0" smtClean="0"/>
              <a:t> 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k</a:t>
            </a:r>
            <a:r>
              <a:rPr lang="en-US" b="1" baseline="30000" dirty="0"/>
              <a:t>* </a:t>
            </a:r>
            <a:r>
              <a:rPr lang="en-US" b="1" dirty="0"/>
              <a:t>= V</a:t>
            </a:r>
            <a:r>
              <a:rPr lang="en-US" b="1" baseline="30000" dirty="0"/>
              <a:t>*</a:t>
            </a:r>
            <a:r>
              <a:rPr lang="en-US" b="1" dirty="0"/>
              <a:t>.</a:t>
            </a:r>
            <a:r>
              <a:rPr lang="en-US" b="1" dirty="0">
                <a:sym typeface="Symbol"/>
              </a:rPr>
              <a:t></a:t>
            </a:r>
            <a:r>
              <a:rPr lang="en-US" b="1" dirty="0"/>
              <a:t>X</a:t>
            </a:r>
            <a:r>
              <a:rPr lang="en-US" b="1" baseline="30000" dirty="0"/>
              <a:t>*</a:t>
            </a:r>
            <a:r>
              <a:rPr lang="en-US" dirty="0"/>
              <a:t> </a:t>
            </a:r>
            <a:r>
              <a:rPr lang="en-US" dirty="0" smtClean="0"/>
              <a:t>………(4)</a:t>
            </a:r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b="1" dirty="0" err="1" smtClean="0"/>
              <a:t>T</a:t>
            </a:r>
            <a:r>
              <a:rPr lang="en-US" b="1" baseline="-25000" dirty="0" err="1" smtClean="0"/>
              <a:t>k</a:t>
            </a:r>
            <a:r>
              <a:rPr lang="en-US" b="1" baseline="30000" dirty="0" smtClean="0"/>
              <a:t>*</a:t>
            </a:r>
            <a:r>
              <a:rPr lang="en-US" b="1" dirty="0" smtClean="0"/>
              <a:t> = </a:t>
            </a:r>
            <a:r>
              <a:rPr lang="en-US" baseline="-25000" dirty="0" smtClean="0"/>
              <a:t> </a:t>
            </a:r>
            <a:r>
              <a:rPr lang="en-US" dirty="0" smtClean="0"/>
              <a:t>Total capital content of an average </a:t>
            </a:r>
            <a:r>
              <a:rPr lang="en-US" dirty="0" smtClean="0"/>
              <a:t>	            unit </a:t>
            </a:r>
            <a:r>
              <a:rPr lang="en-US" dirty="0" smtClean="0"/>
              <a:t>of Exports under Trade.</a:t>
            </a:r>
          </a:p>
          <a:p>
            <a:pPr>
              <a:buNone/>
            </a:pPr>
            <a:r>
              <a:rPr lang="en-US" b="1" dirty="0" smtClean="0"/>
              <a:t>	           V</a:t>
            </a:r>
            <a:r>
              <a:rPr lang="en-US" b="1" baseline="30000" dirty="0" smtClean="0"/>
              <a:t>*</a:t>
            </a:r>
            <a:r>
              <a:rPr lang="en-US" b="1" dirty="0" smtClean="0"/>
              <a:t> = </a:t>
            </a:r>
            <a:r>
              <a:rPr lang="en-US" dirty="0" smtClean="0"/>
              <a:t>Row</a:t>
            </a:r>
            <a:r>
              <a:rPr lang="en-US" b="1" dirty="0" smtClean="0"/>
              <a:t> vector </a:t>
            </a:r>
            <a:r>
              <a:rPr lang="en-US" dirty="0" smtClean="0"/>
              <a:t>  of value added per </a:t>
            </a:r>
            <a:r>
              <a:rPr lang="en-US" dirty="0" smtClean="0"/>
              <a:t>	             employee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</a:t>
            </a:r>
            <a:r>
              <a:rPr lang="en-US" dirty="0">
                <a:sym typeface="Symbol"/>
              </a:rPr>
              <a:t></a:t>
            </a:r>
            <a:r>
              <a:rPr lang="en-US" b="1" dirty="0"/>
              <a:t>X</a:t>
            </a:r>
            <a:r>
              <a:rPr lang="en-US" b="1" baseline="30000" dirty="0"/>
              <a:t>*</a:t>
            </a:r>
            <a:r>
              <a:rPr lang="en-US" dirty="0"/>
              <a:t> = Vector of normalized </a:t>
            </a:r>
            <a:r>
              <a:rPr lang="en-US" b="1" dirty="0"/>
              <a:t>X</a:t>
            </a:r>
            <a:r>
              <a:rPr lang="en-US" b="1" dirty="0" smtClean="0"/>
              <a:t>*,  </a:t>
            </a:r>
            <a:r>
              <a:rPr lang="en-US" sz="2000" b="1" dirty="0" smtClean="0"/>
              <a:t>X</a:t>
            </a:r>
            <a:r>
              <a:rPr lang="en-US" sz="2000" b="1" baseline="30000" dirty="0" smtClean="0"/>
              <a:t>* </a:t>
            </a:r>
            <a:r>
              <a:rPr lang="en-US" sz="2000" b="1" dirty="0" smtClean="0"/>
              <a:t>=( I-A</a:t>
            </a:r>
            <a:r>
              <a:rPr lang="en-US" sz="2000" b="1" baseline="-25000" dirty="0" smtClean="0"/>
              <a:t>d</a:t>
            </a:r>
            <a:r>
              <a:rPr lang="en-US" sz="2000" b="1" dirty="0" smtClean="0"/>
              <a:t>) </a:t>
            </a:r>
            <a:r>
              <a:rPr lang="en-US" sz="2000" b="1" baseline="30000" dirty="0" smtClean="0"/>
              <a:t>–1 </a:t>
            </a:r>
            <a:r>
              <a:rPr lang="en-US" sz="2000" b="1" dirty="0" smtClean="0"/>
              <a:t>E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                               (The  </a:t>
            </a:r>
            <a:r>
              <a:rPr lang="en-US" sz="2000" dirty="0" smtClean="0"/>
              <a:t>elements of this vector  </a:t>
            </a:r>
            <a:r>
              <a:rPr lang="en-US" sz="2000" dirty="0" smtClean="0">
                <a:sym typeface="Symbol"/>
              </a:rPr>
              <a:t></a:t>
            </a:r>
            <a:r>
              <a:rPr lang="en-US" sz="2000" b="1" dirty="0" smtClean="0"/>
              <a:t>X</a:t>
            </a:r>
            <a:r>
              <a:rPr lang="en-US" sz="2000" b="1" baseline="30000" dirty="0" smtClean="0"/>
              <a:t>*</a:t>
            </a:r>
            <a:r>
              <a:rPr lang="en-US" sz="2000" dirty="0" smtClean="0"/>
              <a:t> </a:t>
            </a:r>
            <a:r>
              <a:rPr lang="en-US" sz="2000" dirty="0" smtClean="0"/>
              <a:t>  </a:t>
            </a:r>
            <a:r>
              <a:rPr lang="en-US" sz="2000" dirty="0" smtClean="0"/>
              <a:t>is obtained </a:t>
            </a:r>
            <a:r>
              <a:rPr lang="en-US" sz="2000" dirty="0" smtClean="0"/>
              <a:t>by </a:t>
            </a:r>
            <a:r>
              <a:rPr lang="en-US" sz="2000" dirty="0" smtClean="0"/>
              <a:t>dividing </a:t>
            </a:r>
            <a:r>
              <a:rPr lang="en-US" sz="2000" dirty="0" smtClean="0"/>
              <a:t>	                       corresponding </a:t>
            </a:r>
            <a:r>
              <a:rPr lang="en-US" sz="2000" dirty="0" smtClean="0"/>
              <a:t>element of </a:t>
            </a:r>
            <a:r>
              <a:rPr lang="en-US" sz="2000" b="1" dirty="0" smtClean="0"/>
              <a:t>X*</a:t>
            </a:r>
            <a:r>
              <a:rPr lang="en-US" sz="2000" dirty="0" smtClean="0"/>
              <a:t>  </a:t>
            </a:r>
            <a:r>
              <a:rPr lang="en-US" sz="2000" dirty="0" smtClean="0"/>
              <a:t>by the sum of the </a:t>
            </a:r>
            <a:r>
              <a:rPr lang="en-US" sz="2000" dirty="0" smtClean="0"/>
              <a:t>	  	                         elements </a:t>
            </a:r>
            <a:r>
              <a:rPr lang="en-US" sz="2000" dirty="0" smtClean="0"/>
              <a:t>of the </a:t>
            </a:r>
            <a:r>
              <a:rPr lang="en-US" sz="2000" dirty="0" smtClean="0"/>
              <a:t>  </a:t>
            </a:r>
            <a:r>
              <a:rPr lang="en-US" sz="2000" dirty="0" smtClean="0"/>
              <a:t>vector </a:t>
            </a:r>
            <a:r>
              <a:rPr lang="en-US" sz="2000" b="1" dirty="0" smtClean="0"/>
              <a:t>X*</a:t>
            </a:r>
            <a:r>
              <a:rPr lang="en-US" sz="2000" b="1" dirty="0" smtClean="0"/>
              <a:t>).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Situation </a:t>
            </a:r>
            <a:r>
              <a:rPr lang="en-US" b="1" dirty="0"/>
              <a:t>1:</a:t>
            </a:r>
            <a:endParaRPr lang="en-US" dirty="0"/>
          </a:p>
          <a:p>
            <a:pPr algn="just"/>
            <a:r>
              <a:rPr lang="en-US" dirty="0"/>
              <a:t>If it happens that  </a:t>
            </a:r>
            <a:r>
              <a:rPr lang="en-US" b="1" dirty="0" err="1"/>
              <a:t>T</a:t>
            </a:r>
            <a:r>
              <a:rPr lang="en-US" b="1" baseline="-25000" dirty="0" err="1"/>
              <a:t>k</a:t>
            </a:r>
            <a:r>
              <a:rPr lang="en-US" b="1" baseline="-25000" dirty="0"/>
              <a:t> </a:t>
            </a:r>
            <a:r>
              <a:rPr lang="en-US" b="1" dirty="0">
                <a:sym typeface="Symbol"/>
              </a:rPr>
              <a:t></a:t>
            </a:r>
            <a:r>
              <a:rPr lang="en-US" b="1" dirty="0"/>
              <a:t> </a:t>
            </a:r>
            <a:r>
              <a:rPr lang="en-US" b="1" dirty="0" err="1"/>
              <a:t>T</a:t>
            </a:r>
            <a:r>
              <a:rPr lang="en-US" b="1" baseline="-25000" dirty="0" err="1"/>
              <a:t>k</a:t>
            </a:r>
            <a:r>
              <a:rPr lang="en-US" b="1" baseline="30000" dirty="0"/>
              <a:t>*</a:t>
            </a:r>
            <a:r>
              <a:rPr lang="en-US" dirty="0"/>
              <a:t> , then it would mean that an average unit of the concerned country’s  export is relatively less capital intensive. In this case, the country concerned imports capital intensive goods and skilled </a:t>
            </a:r>
            <a:r>
              <a:rPr lang="en-US" dirty="0" err="1"/>
              <a:t>labour</a:t>
            </a:r>
            <a:r>
              <a:rPr lang="en-US" dirty="0"/>
              <a:t> from Rest of the World and exports </a:t>
            </a:r>
            <a:r>
              <a:rPr lang="en-US" dirty="0" err="1"/>
              <a:t>labour</a:t>
            </a:r>
            <a:r>
              <a:rPr lang="en-US" dirty="0"/>
              <a:t> intensive goods and the  </a:t>
            </a:r>
            <a:r>
              <a:rPr lang="en-US" dirty="0" err="1"/>
              <a:t>Hecksher</a:t>
            </a:r>
            <a:r>
              <a:rPr lang="en-US" dirty="0"/>
              <a:t>-Ohlin proposition holds good. </a:t>
            </a:r>
          </a:p>
          <a:p>
            <a:r>
              <a:rPr lang="en-US" b="1" dirty="0"/>
              <a:t>Situation 2:</a:t>
            </a:r>
            <a:endParaRPr lang="en-US" dirty="0"/>
          </a:p>
          <a:p>
            <a:pPr algn="just"/>
            <a:r>
              <a:rPr lang="en-US" dirty="0"/>
              <a:t>But if the result shows that  </a:t>
            </a:r>
            <a:r>
              <a:rPr lang="en-US" b="1" dirty="0" err="1"/>
              <a:t>T</a:t>
            </a:r>
            <a:r>
              <a:rPr lang="en-US" b="1" baseline="-25000" dirty="0" err="1"/>
              <a:t>k</a:t>
            </a:r>
            <a:r>
              <a:rPr lang="en-US" b="1" baseline="-25000" dirty="0"/>
              <a:t> &lt;</a:t>
            </a:r>
            <a:r>
              <a:rPr lang="en-US" b="1" dirty="0"/>
              <a:t> </a:t>
            </a:r>
            <a:r>
              <a:rPr lang="en-US" b="1" dirty="0" err="1"/>
              <a:t>T</a:t>
            </a:r>
            <a:r>
              <a:rPr lang="en-US" b="1" baseline="-25000" dirty="0" err="1"/>
              <a:t>k</a:t>
            </a:r>
            <a:r>
              <a:rPr lang="en-US" baseline="30000" dirty="0"/>
              <a:t>*</a:t>
            </a:r>
            <a:r>
              <a:rPr lang="en-US" dirty="0"/>
              <a:t> ,  it will mean that an average unit of the concerned country’s export is relatively  more capital intensive .In this case, the country concerned  imports </a:t>
            </a:r>
            <a:r>
              <a:rPr lang="en-US" dirty="0" err="1"/>
              <a:t>labour</a:t>
            </a:r>
            <a:r>
              <a:rPr lang="en-US" dirty="0"/>
              <a:t> intensive goods and exports capital intensive goods and the </a:t>
            </a:r>
            <a:r>
              <a:rPr lang="en-US" dirty="0" err="1"/>
              <a:t>Hecksher</a:t>
            </a:r>
            <a:r>
              <a:rPr lang="en-US" dirty="0"/>
              <a:t>-Ohlin proposition seems not valid.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b="1" dirty="0" smtClean="0"/>
              <a:t>  </a:t>
            </a:r>
            <a:r>
              <a:rPr lang="en-US" b="1" dirty="0"/>
              <a:t>Results of the Study :</a:t>
            </a:r>
            <a:r>
              <a:rPr lang="en-US" dirty="0"/>
              <a:t>   </a:t>
            </a:r>
          </a:p>
          <a:p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Table-1: Direct  Factor Content of Indian Exports and Imports Replacements            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0998" y="1828799"/>
          <a:ext cx="8534401" cy="4343400"/>
        </p:xfrm>
        <a:graphic>
          <a:graphicData uri="http://schemas.openxmlformats.org/drawingml/2006/table">
            <a:tbl>
              <a:tblPr/>
              <a:tblGrid>
                <a:gridCol w="1905002"/>
                <a:gridCol w="1066800"/>
                <a:gridCol w="1066800"/>
                <a:gridCol w="986429"/>
                <a:gridCol w="873615"/>
                <a:gridCol w="873615"/>
                <a:gridCol w="873615"/>
                <a:gridCol w="888525"/>
              </a:tblGrid>
              <a:tr h="10349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             Value Added per Employee (In Rs.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Lakh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9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1993-94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1998-99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2003-04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2006-07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2007-08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Export(V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0.6809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0.1880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0.3083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2.1230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2.1430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1.9510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4.8500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7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Import Replacements(V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1.3260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0.6428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1.5221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7.0501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6.5432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4.0865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5.0868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57" marR="67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2" y="1066799"/>
          <a:ext cx="7619997" cy="4419600"/>
        </p:xfrm>
        <a:graphic>
          <a:graphicData uri="http://schemas.openxmlformats.org/drawingml/2006/table">
            <a:tbl>
              <a:tblPr/>
              <a:tblGrid>
                <a:gridCol w="1828798"/>
                <a:gridCol w="1030253"/>
                <a:gridCol w="793491"/>
                <a:gridCol w="793491"/>
                <a:gridCol w="793491"/>
                <a:gridCol w="793491"/>
                <a:gridCol w="793491"/>
                <a:gridCol w="793491"/>
              </a:tblGrid>
              <a:tr h="147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1989-90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1993-94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1998-99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2003-04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2006-07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2007-08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Without import leakege(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0.7955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0.3095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0.5892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0.7259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0.7843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0.6953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7.1935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With import leakege(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0.7869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0.3012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0.5727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0.6435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0.6523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0.5892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6.6709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16" marR="670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5800" y="457201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Table-2: Direct and Indirect capital content of an average unit of Export (Rs. </a:t>
            </a:r>
            <a:r>
              <a:rPr lang="en-US" dirty="0" err="1"/>
              <a:t>Lakhs</a:t>
            </a:r>
            <a:r>
              <a:rPr lang="en-US" dirty="0"/>
              <a:t>)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dirty="0"/>
              <a:t> Table-3: Direct  Factor Content of Indian Exports and Imports Replacements  at </a:t>
            </a:r>
            <a:r>
              <a:rPr lang="en-US" dirty="0" err="1"/>
              <a:t>Sectoral</a:t>
            </a:r>
            <a:r>
              <a:rPr lang="en-US" dirty="0"/>
              <a:t> Level (</a:t>
            </a:r>
            <a:r>
              <a:rPr lang="en-US" dirty="0" err="1"/>
              <a:t>Rs.Lakh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7" y="2133601"/>
          <a:ext cx="7924801" cy="3569207"/>
        </p:xfrm>
        <a:graphic>
          <a:graphicData uri="http://schemas.openxmlformats.org/drawingml/2006/table">
            <a:tbl>
              <a:tblPr/>
              <a:tblGrid>
                <a:gridCol w="1494019"/>
                <a:gridCol w="535521"/>
                <a:gridCol w="535521"/>
                <a:gridCol w="535521"/>
                <a:gridCol w="535521"/>
                <a:gridCol w="535521"/>
                <a:gridCol w="535521"/>
                <a:gridCol w="535521"/>
                <a:gridCol w="535521"/>
                <a:gridCol w="535521"/>
                <a:gridCol w="535521"/>
                <a:gridCol w="537786"/>
                <a:gridCol w="537786"/>
              </a:tblGrid>
              <a:tr h="9166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Agriculture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Manufacture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Trade &amp; Hotels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Transport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Finance &amp; Insurance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Comm. service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66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1989-90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2013-14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7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Export(V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0.4621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0.0126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0.704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0.0061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0.1635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0.0216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0.2155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0.0071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1.0659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0.0026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1.787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7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Import Replacements(V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0.3399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0.0139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0.8464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0.0044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0.0100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0.2143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0.0050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0.8225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0.0033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0.8303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50" marR="627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83</TotalTime>
  <Words>754</Words>
  <Application>Microsoft Office PowerPoint</Application>
  <PresentationFormat>On-screen Show (4:3)</PresentationFormat>
  <Paragraphs>202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TUSHAR</dc:creator>
  <cp:lastModifiedBy>TUSHAR</cp:lastModifiedBy>
  <cp:revision>38</cp:revision>
  <dcterms:created xsi:type="dcterms:W3CDTF">2020-09-09T06:11:49Z</dcterms:created>
  <dcterms:modified xsi:type="dcterms:W3CDTF">2020-09-09T15:47:41Z</dcterms:modified>
</cp:coreProperties>
</file>