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3"/>
  </p:notesMasterIdLst>
  <p:sldIdLst>
    <p:sldId id="256" r:id="rId2"/>
    <p:sldId id="257" r:id="rId3"/>
    <p:sldId id="258" r:id="rId4"/>
    <p:sldId id="259" r:id="rId5"/>
    <p:sldId id="261" r:id="rId6"/>
    <p:sldId id="262" r:id="rId7"/>
    <p:sldId id="263" r:id="rId8"/>
    <p:sldId id="264" r:id="rId9"/>
    <p:sldId id="265" r:id="rId10"/>
    <p:sldId id="266" r:id="rId11"/>
    <p:sldId id="267" r:id="rId1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69613" autoAdjust="0"/>
  </p:normalViewPr>
  <p:slideViewPr>
    <p:cSldViewPr snapToGrid="0" snapToObjects="1">
      <p:cViewPr varScale="1">
        <p:scale>
          <a:sx n="47" d="100"/>
          <a:sy n="47" d="100"/>
        </p:scale>
        <p:origin x="1962" y="42"/>
      </p:cViewPr>
      <p:guideLst>
        <p:guide orient="horz" pos="2160"/>
        <p:guide pos="2880"/>
      </p:guideLst>
    </p:cSldViewPr>
  </p:slideViewPr>
  <p:outlineViewPr>
    <p:cViewPr>
      <p:scale>
        <a:sx n="33" d="100"/>
        <a:sy n="33" d="100"/>
      </p:scale>
      <p:origin x="0" y="-4476"/>
    </p:cViewPr>
  </p:outlineViewPr>
  <p:notesTextViewPr>
    <p:cViewPr>
      <p:scale>
        <a:sx n="125" d="100"/>
        <a:sy n="125" d="100"/>
      </p:scale>
      <p:origin x="0" y="0"/>
    </p:cViewPr>
  </p:notesTextViewPr>
  <p:sorterViewPr>
    <p:cViewPr>
      <p:scale>
        <a:sx n="100" d="100"/>
        <a:sy n="100" d="100"/>
      </p:scale>
      <p:origin x="0" y="0"/>
    </p:cViewPr>
  </p:sorterViewPr>
  <p:notesViewPr>
    <p:cSldViewPr snapToGrid="0" snapToObjects="1">
      <p:cViewPr varScale="1">
        <p:scale>
          <a:sx n="70" d="100"/>
          <a:sy n="70" d="100"/>
        </p:scale>
        <p:origin x="195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64DECCD8-148F-4A0E-9155-7D37CA856CC9}" type="datetimeFigureOut">
              <a:rPr lang="en-US" smtClean="0"/>
              <a:t>8/25/2020</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3E42FA6D-3DB0-496E-9AB3-9B5C0F1C7F59}" type="slidenum">
              <a:rPr lang="en-US" smtClean="0"/>
              <a:t>‹#›</a:t>
            </a:fld>
            <a:endParaRPr lang="en-US"/>
          </a:p>
        </p:txBody>
      </p:sp>
    </p:spTree>
    <p:extLst>
      <p:ext uri="{BB962C8B-B14F-4D97-AF65-F5344CB8AC3E}">
        <p14:creationId xmlns:p14="http://schemas.microsoft.com/office/powerpoint/2010/main" val="936678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Except rural manufacturing establishments outside household premises, GVA increased in all types of manufacturing enterprises.</a:t>
            </a:r>
          </a:p>
          <a:p>
            <a:pPr marL="171450" indent="-171450" algn="just">
              <a:buFont typeface="Arial" panose="020B0604020202020204" pitchFamily="34" charset="0"/>
              <a:buChar char="•"/>
            </a:pPr>
            <a:r>
              <a:rPr lang="en-US" dirty="0"/>
              <a:t>GVA by all types of manufacturing establishments were much higher than GVA by all types of own account manufacturing enterprises.</a:t>
            </a:r>
          </a:p>
          <a:p>
            <a:pPr marL="171450" indent="-171450" algn="just">
              <a:buFont typeface="Arial" panose="020B0604020202020204" pitchFamily="34" charset="0"/>
              <a:buChar char="•"/>
            </a:pPr>
            <a:r>
              <a:rPr lang="en-US" dirty="0"/>
              <a:t>GVA by urban manufacturing enterprises were higher than GVA by rural enterprises for </a:t>
            </a:r>
            <a:r>
              <a:rPr lang="en-US"/>
              <a:t>each category.</a:t>
            </a:r>
            <a:endParaRPr lang="en-US" dirty="0"/>
          </a:p>
          <a:p>
            <a:endParaRPr lang="en-US" dirty="0"/>
          </a:p>
        </p:txBody>
      </p:sp>
      <p:sp>
        <p:nvSpPr>
          <p:cNvPr id="4" name="Slide Number Placeholder 3"/>
          <p:cNvSpPr>
            <a:spLocks noGrp="1"/>
          </p:cNvSpPr>
          <p:nvPr>
            <p:ph type="sldNum" sz="quarter" idx="5"/>
          </p:nvPr>
        </p:nvSpPr>
        <p:spPr/>
        <p:txBody>
          <a:bodyPr/>
          <a:lstStyle/>
          <a:p>
            <a:fld id="{3E42FA6D-3DB0-496E-9AB3-9B5C0F1C7F59}" type="slidenum">
              <a:rPr lang="en-US" smtClean="0"/>
              <a:t>4</a:t>
            </a:fld>
            <a:endParaRPr lang="en-US"/>
          </a:p>
        </p:txBody>
      </p:sp>
    </p:spTree>
    <p:extLst>
      <p:ext uri="{BB962C8B-B14F-4D97-AF65-F5344CB8AC3E}">
        <p14:creationId xmlns:p14="http://schemas.microsoft.com/office/powerpoint/2010/main" val="186257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While average number of workers increased in urban manufacturing establishments outside household premises, it declined in rural manufacturing establishments within and outside household premises and rural own account manufacturing enterprises outside household premises. </a:t>
            </a:r>
          </a:p>
          <a:p>
            <a:pPr marL="171450" indent="-171450" algn="just">
              <a:buFont typeface="Arial" panose="020B0604020202020204" pitchFamily="34" charset="0"/>
              <a:buChar char="•"/>
            </a:pPr>
            <a:r>
              <a:rPr lang="en-US" dirty="0"/>
              <a:t>Number of workers remained the same in all the other manufacturing enterprises.</a:t>
            </a:r>
          </a:p>
          <a:p>
            <a:pPr marL="171450" indent="-171450" algn="just">
              <a:buFont typeface="Arial" panose="020B0604020202020204" pitchFamily="34" charset="0"/>
              <a:buChar char="•"/>
            </a:pPr>
            <a:r>
              <a:rPr lang="en-US" dirty="0"/>
              <a:t>Workers worked for slightly more than nine hours per day in all manufacturing establishments during 2010-11, however working hours declined to more than 8 hours in urban and rural establishments within household premises during 2015-16.</a:t>
            </a:r>
          </a:p>
          <a:p>
            <a:pPr marL="171450" indent="-171450" algn="just">
              <a:buFont typeface="Arial" panose="020B0604020202020204" pitchFamily="34" charset="0"/>
              <a:buChar char="•"/>
            </a:pPr>
            <a:r>
              <a:rPr lang="en-US" dirty="0"/>
              <a:t>For both rural and urban OAE outside household premises, working hour remained almost same, i.e. more than 8 hours.</a:t>
            </a:r>
          </a:p>
          <a:p>
            <a:pPr marL="171450" indent="-171450" algn="just">
              <a:buFont typeface="Arial" panose="020B0604020202020204" pitchFamily="34" charset="0"/>
              <a:buChar char="•"/>
            </a:pPr>
            <a:r>
              <a:rPr lang="en-US" dirty="0"/>
              <a:t>For urban OAE within household premises, working hour increased from more than 7 hours to more than 8 hours.</a:t>
            </a:r>
          </a:p>
          <a:p>
            <a:pPr marL="171450" indent="-171450" algn="just">
              <a:buFont typeface="Arial" panose="020B0604020202020204" pitchFamily="34" charset="0"/>
              <a:buChar char="•"/>
            </a:pPr>
            <a:r>
              <a:rPr lang="en-US" dirty="0"/>
              <a:t>For rural OAE within household premises, working hour declined from more than 7 hours to more than 6 hours.</a:t>
            </a:r>
          </a:p>
        </p:txBody>
      </p:sp>
      <p:sp>
        <p:nvSpPr>
          <p:cNvPr id="4" name="Slide Number Placeholder 3"/>
          <p:cNvSpPr>
            <a:spLocks noGrp="1"/>
          </p:cNvSpPr>
          <p:nvPr>
            <p:ph type="sldNum" sz="quarter" idx="5"/>
          </p:nvPr>
        </p:nvSpPr>
        <p:spPr/>
        <p:txBody>
          <a:bodyPr/>
          <a:lstStyle/>
          <a:p>
            <a:fld id="{3E42FA6D-3DB0-496E-9AB3-9B5C0F1C7F59}" type="slidenum">
              <a:rPr lang="en-US" smtClean="0"/>
              <a:t>5</a:t>
            </a:fld>
            <a:endParaRPr lang="en-US"/>
          </a:p>
        </p:txBody>
      </p:sp>
    </p:spTree>
    <p:extLst>
      <p:ext uri="{BB962C8B-B14F-4D97-AF65-F5344CB8AC3E}">
        <p14:creationId xmlns:p14="http://schemas.microsoft.com/office/powerpoint/2010/main" val="1076978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Percentage share of unincorporated manufacturing enterprises without any problem declined over the years.</a:t>
            </a:r>
          </a:p>
          <a:p>
            <a:pPr marL="171450" indent="-171450" algn="just">
              <a:buFont typeface="Arial" panose="020B0604020202020204" pitchFamily="34" charset="0"/>
              <a:buChar char="•"/>
            </a:pPr>
            <a:r>
              <a:rPr lang="en-US" dirty="0"/>
              <a:t>Considerable percent faced the problem of  erratic power supply or power cuts throughout the whole period.</a:t>
            </a:r>
          </a:p>
          <a:p>
            <a:pPr marL="171450" indent="-171450" algn="just">
              <a:buFont typeface="Arial" panose="020B0604020202020204" pitchFamily="34" charset="0"/>
              <a:buChar char="•"/>
            </a:pPr>
            <a:r>
              <a:rPr lang="en-US" dirty="0"/>
              <a:t>Percentage share of enterprises facing the problem of shrinkage of demand more than doubled and problem of non-availability of credit also increased considerably.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3E42FA6D-3DB0-496E-9AB3-9B5C0F1C7F59}" type="slidenum">
              <a:rPr lang="en-US" smtClean="0"/>
              <a:t>6</a:t>
            </a:fld>
            <a:endParaRPr lang="en-US"/>
          </a:p>
        </p:txBody>
      </p:sp>
    </p:spTree>
    <p:extLst>
      <p:ext uri="{BB962C8B-B14F-4D97-AF65-F5344CB8AC3E}">
        <p14:creationId xmlns:p14="http://schemas.microsoft.com/office/powerpoint/2010/main" val="1929876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Almost 97 percent of all manufacturing enterprises did not receive any government assistance, which is a quite alarming picture. </a:t>
            </a:r>
          </a:p>
          <a:p>
            <a:pPr marL="171450" indent="-171450" algn="just">
              <a:buFont typeface="Arial" panose="020B0604020202020204" pitchFamily="34" charset="0"/>
              <a:buChar char="•"/>
            </a:pPr>
            <a:r>
              <a:rPr lang="en-US" dirty="0"/>
              <a:t>Percentage share of those who received financial loan declined further.</a:t>
            </a:r>
          </a:p>
          <a:p>
            <a:pPr marL="171450" indent="-171450" algn="just">
              <a:buFont typeface="Arial" panose="020B0604020202020204" pitchFamily="34" charset="0"/>
              <a:buChar char="•"/>
            </a:pPr>
            <a:r>
              <a:rPr lang="en-US" dirty="0"/>
              <a:t>Percentage share of those who received subsidy increased marginally although it is very small. </a:t>
            </a:r>
          </a:p>
          <a:p>
            <a:pPr marL="171450" indent="-171450" algn="just">
              <a:buFont typeface="Arial" panose="020B0604020202020204" pitchFamily="34" charset="0"/>
              <a:buChar char="•"/>
            </a:pPr>
            <a:r>
              <a:rPr lang="en-US" dirty="0"/>
              <a:t>Other assistances were so small that they are unmentionable. </a:t>
            </a:r>
          </a:p>
        </p:txBody>
      </p:sp>
      <p:sp>
        <p:nvSpPr>
          <p:cNvPr id="4" name="Slide Number Placeholder 3"/>
          <p:cNvSpPr>
            <a:spLocks noGrp="1"/>
          </p:cNvSpPr>
          <p:nvPr>
            <p:ph type="sldNum" sz="quarter" idx="5"/>
          </p:nvPr>
        </p:nvSpPr>
        <p:spPr/>
        <p:txBody>
          <a:bodyPr/>
          <a:lstStyle/>
          <a:p>
            <a:fld id="{3E42FA6D-3DB0-496E-9AB3-9B5C0F1C7F59}" type="slidenum">
              <a:rPr lang="en-US" smtClean="0"/>
              <a:t>7</a:t>
            </a:fld>
            <a:endParaRPr lang="en-US"/>
          </a:p>
        </p:txBody>
      </p:sp>
    </p:spTree>
    <p:extLst>
      <p:ext uri="{BB962C8B-B14F-4D97-AF65-F5344CB8AC3E}">
        <p14:creationId xmlns:p14="http://schemas.microsoft.com/office/powerpoint/2010/main" val="2665014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𝑌</m:t>
                        </m:r>
                      </m:e>
                      <m:sub>
                        <m:r>
                          <a:rPr lang="en-US" sz="1600" b="0" i="1" smtClean="0">
                            <a:latin typeface="Cambria Math" panose="02040503050406030204" pitchFamily="18" charset="0"/>
                          </a:rPr>
                          <m:t>𝑖</m:t>
                        </m:r>
                      </m:sub>
                    </m:sSub>
                  </m:oMath>
                </a14:m>
                <a:r>
                  <a:rPr lang="en-US" sz="1600" dirty="0"/>
                  <a:t>,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𝐿</m:t>
                        </m:r>
                      </m:e>
                      <m:sub>
                        <m:r>
                          <a:rPr lang="en-US" sz="1600" b="0" i="1" smtClean="0">
                            <a:latin typeface="Cambria Math" panose="02040503050406030204" pitchFamily="18" charset="0"/>
                          </a:rPr>
                          <m:t>𝑖</m:t>
                        </m:r>
                      </m:sub>
                    </m:sSub>
                  </m:oMath>
                </a14:m>
                <a:r>
                  <a:rPr lang="en-US" sz="1600" dirty="0"/>
                  <a:t> and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𝐾</m:t>
                        </m:r>
                      </m:e>
                      <m:sub>
                        <m:r>
                          <a:rPr lang="en-US" sz="1600" b="0" i="1" smtClean="0">
                            <a:latin typeface="Cambria Math" panose="02040503050406030204" pitchFamily="18" charset="0"/>
                          </a:rPr>
                          <m:t>𝑖</m:t>
                        </m:r>
                      </m:sub>
                    </m:sSub>
                  </m:oMath>
                </a14:m>
                <a:r>
                  <a:rPr lang="en-US" sz="1600" dirty="0"/>
                  <a:t> are respectively the gross value added, </a:t>
                </a:r>
                <a:r>
                  <a:rPr lang="en-US" sz="1600" dirty="0" err="1"/>
                  <a:t>labour</a:t>
                </a:r>
                <a:r>
                  <a:rPr lang="en-US" sz="1600" dirty="0"/>
                  <a:t> input, and capital input.</a:t>
                </a:r>
              </a:p>
              <a:p>
                <a:pPr marL="171450" indent="-171450" algn="just">
                  <a:buFont typeface="Arial" panose="020B0604020202020204" pitchFamily="34" charset="0"/>
                  <a:buChar char="•"/>
                </a:pPr>
                <a:r>
                  <a:rPr lang="en-US" sz="1600" dirty="0"/>
                  <a:t>T is the time dummy variable which captures the effect of change in time on gross value added.</a:t>
                </a:r>
              </a:p>
              <a:p>
                <a:pPr marL="171450" indent="-171450" algn="just">
                  <a:buFont typeface="Arial" panose="020B0604020202020204" pitchFamily="34" charset="0"/>
                  <a:buChar char="•"/>
                </a:pPr>
                <a:r>
                  <a:rPr lang="en-US" sz="1600" dirty="0"/>
                  <a:t>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𝑣</m:t>
                        </m:r>
                      </m:e>
                      <m:sub>
                        <m:r>
                          <a:rPr lang="en-US" sz="1600" b="0" i="1" smtClean="0">
                            <a:latin typeface="Cambria Math" panose="02040503050406030204" pitchFamily="18" charset="0"/>
                          </a:rPr>
                          <m:t>𝑖</m:t>
                        </m:r>
                      </m:sub>
                    </m:sSub>
                  </m:oMath>
                </a14:m>
                <a:r>
                  <a:rPr lang="en-US" sz="1600" dirty="0"/>
                  <a:t>  is the white noise error term and assumed to be independently and identically distributed (</a:t>
                </a:r>
                <a:r>
                  <a:rPr lang="en-US" sz="1600" dirty="0" err="1"/>
                  <a:t>i.i.d</a:t>
                </a:r>
                <a:r>
                  <a:rPr lang="en-US" sz="1600" dirty="0"/>
                  <a:t>) as </a:t>
                </a:r>
                <a14:m>
                  <m:oMath xmlns:m="http://schemas.openxmlformats.org/officeDocument/2006/math">
                    <m:r>
                      <a:rPr lang="en-US" sz="1600" b="0" i="1" smtClean="0">
                        <a:latin typeface="Cambria Math" panose="02040503050406030204" pitchFamily="18" charset="0"/>
                      </a:rPr>
                      <m:t>𝑁</m:t>
                    </m:r>
                    <m:r>
                      <a:rPr lang="en-US" sz="1600" b="0" i="1" smtClean="0">
                        <a:latin typeface="Cambria Math" panose="02040503050406030204" pitchFamily="18" charset="0"/>
                      </a:rPr>
                      <m:t>(0, </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𝑣</m:t>
                        </m:r>
                      </m:sub>
                      <m:sup>
                        <m:r>
                          <a:rPr lang="en-US" sz="1600" b="0" i="1" smtClean="0">
                            <a:latin typeface="Cambria Math" panose="02040503050406030204" pitchFamily="18" charset="0"/>
                          </a:rPr>
                          <m:t>2</m:t>
                        </m:r>
                      </m:sup>
                    </m:sSubSup>
                  </m:oMath>
                </a14:m>
                <a:r>
                  <a:rPr lang="en-US" sz="1600" dirty="0"/>
                  <a:t>). It captures the idiosyncratic heterogeneity among firms as well as the variation in output that results from random factors.</a:t>
                </a:r>
              </a:p>
              <a:p>
                <a:pPr marL="171450" indent="-171450" algn="just">
                  <a:buFont typeface="Arial" panose="020B0604020202020204" pitchFamily="34" charset="0"/>
                  <a:buChar char="•"/>
                </a:pP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𝑢</m:t>
                        </m:r>
                      </m:e>
                      <m:sub>
                        <m:r>
                          <a:rPr lang="en-US" sz="1600" b="0" i="1" smtClean="0">
                            <a:latin typeface="Cambria Math" panose="02040503050406030204" pitchFamily="18" charset="0"/>
                          </a:rPr>
                          <m:t>𝑖</m:t>
                        </m:r>
                        <m:r>
                          <a:rPr lang="en-US" sz="1600" b="0" i="1" smtClean="0">
                            <a:latin typeface="Cambria Math" panose="02040503050406030204" pitchFamily="18" charset="0"/>
                          </a:rPr>
                          <m:t> </m:t>
                        </m:r>
                      </m:sub>
                    </m:sSub>
                  </m:oMath>
                </a14:m>
                <a:r>
                  <a:rPr lang="en-US" sz="1600" dirty="0"/>
                  <a:t>is asymmetric non-negative random variable distributed independently and identically as </a:t>
                </a:r>
                <a14:m>
                  <m:oMath xmlns:m="http://schemas.openxmlformats.org/officeDocument/2006/math">
                    <m:r>
                      <a:rPr lang="en-US" sz="1600" b="0" i="1" smtClean="0">
                        <a:latin typeface="Cambria Math" panose="02040503050406030204" pitchFamily="18" charset="0"/>
                      </a:rPr>
                      <m:t>𝑁</m:t>
                    </m:r>
                    <m:r>
                      <a:rPr lang="en-US" sz="1600" b="0" i="1" smtClean="0">
                        <a:latin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 </m:t>
                    </m:r>
                    <m:sSubSup>
                      <m:sSubSupPr>
                        <m:ctrlPr>
                          <a:rPr lang="en-US" sz="1600" b="0" i="1" smtClean="0">
                            <a:latin typeface="Cambria Math" panose="02040503050406030204" pitchFamily="18" charset="0"/>
                            <a:ea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ea typeface="Cambria Math" panose="02040503050406030204" pitchFamily="18" charset="0"/>
                          </a:rPr>
                          <m:t>𝑢</m:t>
                        </m:r>
                      </m:sub>
                      <m:sup>
                        <m:r>
                          <a:rPr lang="en-US" sz="1600" b="0" i="1" smtClean="0">
                            <a:latin typeface="Cambria Math" panose="02040503050406030204" pitchFamily="18" charset="0"/>
                            <a:ea typeface="Cambria Math" panose="02040503050406030204" pitchFamily="18" charset="0"/>
                          </a:rPr>
                          <m:t>2</m:t>
                        </m:r>
                      </m:sup>
                    </m:sSubSup>
                  </m:oMath>
                </a14:m>
                <a:r>
                  <a:rPr lang="en-US" sz="1600" dirty="0"/>
                  <a:t>) and is truncated at zero from below. It takes into account technical inefficiency. </a:t>
                </a:r>
              </a:p>
              <a:p>
                <a:pPr marL="171450" indent="-171450" algn="just">
                  <a:buFont typeface="Arial" panose="020B0604020202020204" pitchFamily="34" charset="0"/>
                  <a:buChar char="•"/>
                </a:pPr>
                <a:r>
                  <a:rPr lang="en-US" sz="1600" dirty="0"/>
                  <a:t>The maximum likelihood estimates (MLE) of the parameters in equation (1) are calculated by using Stata 14 econometric software. </a:t>
                </a:r>
              </a:p>
              <a:p>
                <a:pPr marL="171450" indent="-171450" algn="just">
                  <a:buFont typeface="Arial" panose="020B0604020202020204" pitchFamily="34" charset="0"/>
                  <a:buChar char="•"/>
                </a:pPr>
                <a:r>
                  <a:rPr lang="en-US" sz="1600" dirty="0"/>
                  <a:t>Given the distributional assumptions of </a:t>
                </a:r>
                <a:r>
                  <a:rPr lang="en-US" sz="1600" dirty="0" err="1"/>
                  <a:t>ui</a:t>
                </a:r>
                <a:r>
                  <a:rPr lang="en-US" sz="1600" dirty="0"/>
                  <a:t> and vi, the estimates of firm specific inefficiency can be calculated from the conditional distribution of </a:t>
                </a:r>
                <a:r>
                  <a:rPr lang="en-US" sz="1600" dirty="0" err="1"/>
                  <a:t>ui</a:t>
                </a:r>
                <a:r>
                  <a:rPr lang="en-US" sz="1600" dirty="0"/>
                  <a:t> given </a:t>
                </a:r>
                <a:r>
                  <a:rPr lang="en-US" sz="1600" dirty="0" err="1"/>
                  <a:t>εi</a:t>
                </a:r>
                <a:r>
                  <a:rPr lang="en-US" sz="1600" dirty="0"/>
                  <a:t>, as given in equation (2).</a:t>
                </a:r>
              </a:p>
              <a:p>
                <a:pPr marL="171450" indent="-171450" algn="just">
                  <a:buFont typeface="Arial" panose="020B0604020202020204" pitchFamily="34" charset="0"/>
                  <a:buChar char="•"/>
                </a:pPr>
                <a:r>
                  <a:rPr lang="en-US" sz="1600" dirty="0"/>
                  <a:t>µ, σ and λ are obtained from the MLE estimates of the variance parameters and the residuals of equation (1). </a:t>
                </a:r>
              </a:p>
              <a:p>
                <a:pPr marL="171450" indent="-171450" algn="just">
                  <a:buFont typeface="Arial" panose="020B0604020202020204" pitchFamily="34" charset="0"/>
                  <a:buChar char="•"/>
                </a:pPr>
                <a:r>
                  <a:rPr lang="en-US" sz="1600" dirty="0"/>
                  <a:t>Here, </a:t>
                </a:r>
                <a14:m>
                  <m:oMath xmlns:m="http://schemas.openxmlformats.org/officeDocument/2006/math">
                    <m:sSup>
                      <m:sSupPr>
                        <m:ctrlPr>
                          <a:rPr lang="en-US" sz="1600" i="1" smtClean="0">
                            <a:latin typeface="Cambria Math" panose="02040503050406030204" pitchFamily="18" charset="0"/>
                          </a:rPr>
                        </m:ctrlPr>
                      </m:sSupPr>
                      <m:e>
                        <m:r>
                          <a:rPr lang="en-US" sz="1600" i="1" smtClean="0">
                            <a:latin typeface="Cambria Math" panose="02040503050406030204" pitchFamily="18" charset="0"/>
                            <a:ea typeface="Cambria Math" panose="02040503050406030204" pitchFamily="18" charset="0"/>
                          </a:rPr>
                          <m:t>𝜎</m:t>
                        </m:r>
                      </m:e>
                      <m:sup>
                        <m:r>
                          <a:rPr lang="en-US" sz="1600" b="0" i="1" smtClean="0">
                            <a:latin typeface="Cambria Math" panose="02040503050406030204" pitchFamily="18" charset="0"/>
                          </a:rPr>
                          <m:t>2</m:t>
                        </m:r>
                      </m:sup>
                    </m:sSup>
                    <m:r>
                      <a:rPr lang="en-US" sz="1600" b="0" i="1" smtClean="0">
                        <a:latin typeface="Cambria Math" panose="02040503050406030204" pitchFamily="18" charset="0"/>
                      </a:rPr>
                      <m:t>=</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𝑣</m:t>
                        </m:r>
                      </m:sub>
                      <m:sup>
                        <m:r>
                          <a:rPr lang="en-US" sz="1600" b="0" i="1" smtClean="0">
                            <a:latin typeface="Cambria Math" panose="02040503050406030204" pitchFamily="18" charset="0"/>
                          </a:rPr>
                          <m:t>2</m:t>
                        </m:r>
                      </m:sup>
                    </m:sSubSup>
                    <m:r>
                      <a:rPr lang="en-US" sz="1600" b="0" i="1" smtClean="0">
                        <a:latin typeface="Cambria Math" panose="02040503050406030204" pitchFamily="18" charset="0"/>
                      </a:rPr>
                      <m:t>+</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𝑢</m:t>
                        </m:r>
                      </m:sub>
                      <m:sup>
                        <m:r>
                          <a:rPr lang="en-US" sz="1600" b="0" i="1" smtClean="0">
                            <a:latin typeface="Cambria Math" panose="02040503050406030204" pitchFamily="18" charset="0"/>
                          </a:rPr>
                          <m:t>2</m:t>
                        </m:r>
                      </m:sup>
                    </m:sSubSup>
                  </m:oMath>
                </a14:m>
                <a:r>
                  <a:rPr lang="en-US" sz="1600" dirty="0"/>
                  <a:t>  and </a:t>
                </a:r>
                <a14:m>
                  <m:oMath xmlns:m="http://schemas.openxmlformats.org/officeDocument/2006/math">
                    <m:r>
                      <a:rPr lang="en-US" sz="1600" i="1" smtClean="0">
                        <a:latin typeface="Cambria Math" panose="02040503050406030204" pitchFamily="18" charset="0"/>
                        <a:ea typeface="Cambria Math" panose="02040503050406030204" pitchFamily="18" charset="0"/>
                      </a:rPr>
                      <m:t>𝜆</m:t>
                    </m:r>
                    <m:r>
                      <a:rPr lang="en-US" sz="1600" b="0" i="1" smtClean="0">
                        <a:latin typeface="Cambria Math" panose="02040503050406030204" pitchFamily="18" charset="0"/>
                        <a:ea typeface="Cambria Math" panose="02040503050406030204" pitchFamily="18" charset="0"/>
                      </a:rPr>
                      <m:t>=</m:t>
                    </m:r>
                    <m:f>
                      <m:fPr>
                        <m:ctrlPr>
                          <a:rPr lang="en-US" sz="1600" b="0" i="1" smtClean="0">
                            <a:latin typeface="Cambria Math" panose="02040503050406030204" pitchFamily="18" charset="0"/>
                            <a:ea typeface="Cambria Math" panose="02040503050406030204" pitchFamily="18" charset="0"/>
                          </a:rPr>
                        </m:ctrlPr>
                      </m:fPr>
                      <m:num>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ea typeface="Cambria Math" panose="02040503050406030204" pitchFamily="18" charset="0"/>
                              </a:rPr>
                              <m:t>𝑢</m:t>
                            </m:r>
                          </m:sub>
                        </m:sSub>
                      </m:num>
                      <m:den>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ea typeface="Cambria Math" panose="02040503050406030204" pitchFamily="18" charset="0"/>
                              </a:rPr>
                              <m:t>𝑣</m:t>
                            </m:r>
                          </m:sub>
                        </m:sSub>
                      </m:den>
                    </m:f>
                  </m:oMath>
                </a14:m>
                <a:r>
                  <a:rPr lang="en-US" sz="1600" dirty="0"/>
                  <a:t> . </a:t>
                </a:r>
              </a:p>
              <a:p>
                <a:pPr marL="171450" indent="-171450" algn="just">
                  <a:buFont typeface="Arial" panose="020B0604020202020204" pitchFamily="34" charset="0"/>
                  <a:buChar char="•"/>
                </a:pPr>
                <a:r>
                  <a:rPr lang="en-US" sz="1600" dirty="0"/>
                  <a:t>After identifying the presence of inefficiency, we need to examine the factors responsible for inefficiency and to find the effect of external shocks, if any, on the productive efficiency of manufacturing industries.</a:t>
                </a:r>
              </a:p>
              <a:p>
                <a:pPr marL="171450" indent="-171450" algn="just">
                  <a:buFont typeface="Arial" panose="020B0604020202020204" pitchFamily="34" charset="0"/>
                  <a:buChar char="•"/>
                </a:pPr>
                <a:r>
                  <a:rPr lang="en-US" sz="1600" dirty="0"/>
                  <a:t>For this purpose, we estimate μ by taking average of </a:t>
                </a:r>
                <a:r>
                  <a:rPr lang="en-US" sz="1600" dirty="0" err="1"/>
                  <a:t>ui</a:t>
                </a:r>
                <a:r>
                  <a:rPr lang="en-US" sz="1600" dirty="0"/>
                  <a:t> as given in equation (3).</a:t>
                </a:r>
              </a:p>
              <a:p>
                <a:pPr marL="171450" indent="-171450" algn="just">
                  <a:buFont typeface="Arial" panose="020B0604020202020204" pitchFamily="34" charset="0"/>
                  <a:buChar char="•"/>
                </a:pPr>
                <a:r>
                  <a:rPr lang="en-US" sz="1600" dirty="0"/>
                  <a:t> </a:t>
                </a:r>
                <a:r>
                  <a:rPr lang="en-US" sz="1600" dirty="0" err="1"/>
                  <a:t>zi</a:t>
                </a:r>
                <a:r>
                  <a:rPr lang="en-US" sz="1600" dirty="0"/>
                  <a:t> is a vector of exogenous variables likely to affect productive inefficiency of industry </a:t>
                </a:r>
                <a:r>
                  <a:rPr lang="en-US" sz="1600" dirty="0" err="1"/>
                  <a:t>i</a:t>
                </a:r>
                <a:r>
                  <a:rPr lang="en-US" sz="1600" dirty="0"/>
                  <a:t> , b is the associated coefficient vector, and </a:t>
                </a:r>
                <a:r>
                  <a:rPr lang="en-US" sz="1600" dirty="0" err="1"/>
                  <a:t>wi</a:t>
                </a:r>
                <a:r>
                  <a:rPr lang="en-US" sz="1600" dirty="0"/>
                  <a:t> is a random component defined by the truncation of the normal distribution with mean zero and variance, σ2. </a:t>
                </a:r>
              </a:p>
              <a:p>
                <a:pPr marL="171450" indent="-171450" algn="just">
                  <a:buFont typeface="Arial" panose="020B0604020202020204" pitchFamily="34" charset="0"/>
                  <a:buChar char="•"/>
                </a:pPr>
                <a:r>
                  <a:rPr lang="en-US" sz="1600" dirty="0"/>
                  <a:t>Technical inefficiency equation of our model is given by equation (4). </a:t>
                </a:r>
              </a:p>
            </p:txBody>
          </p:sp>
        </mc:Choice>
        <mc:Fallback xmlns="">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a:latin typeface="Cambria Math" panose="02040503050406030204" pitchFamily="18" charset="0"/>
                  </a:rPr>
                  <a:t>𝑌_𝑖</a:t>
                </a:r>
                <a:r>
                  <a:rPr lang="en-US" dirty="0"/>
                  <a:t>, </a:t>
                </a:r>
                <a:r>
                  <a:rPr lang="en-US" b="0" i="0">
                    <a:latin typeface="Cambria Math" panose="02040503050406030204" pitchFamily="18" charset="0"/>
                  </a:rPr>
                  <a:t>𝐿_𝑖</a:t>
                </a:r>
                <a:r>
                  <a:rPr lang="en-US" dirty="0"/>
                  <a:t> and </a:t>
                </a:r>
                <a:r>
                  <a:rPr lang="en-US" b="0" i="0">
                    <a:latin typeface="Cambria Math" panose="02040503050406030204" pitchFamily="18" charset="0"/>
                  </a:rPr>
                  <a:t>𝐾_𝑖</a:t>
                </a:r>
                <a:r>
                  <a:rPr lang="en-US" dirty="0"/>
                  <a:t> are respectively the gross value added, </a:t>
                </a:r>
                <a:r>
                  <a:rPr lang="en-US" dirty="0" err="1"/>
                  <a:t>labour</a:t>
                </a:r>
                <a:r>
                  <a:rPr lang="en-US" dirty="0"/>
                  <a:t> input, and capital input.</a:t>
                </a:r>
              </a:p>
              <a:p>
                <a:pPr marL="171450" indent="-171450">
                  <a:buFont typeface="Arial" panose="020B0604020202020204" pitchFamily="34" charset="0"/>
                  <a:buChar char="•"/>
                </a:pPr>
                <a:r>
                  <a:rPr lang="en-US" dirty="0"/>
                  <a:t>T is the time dummy variable which captures the effect of change in time on gross value added.</a:t>
                </a:r>
              </a:p>
              <a:p>
                <a:pPr marL="171450" indent="-171450">
                  <a:buFont typeface="Arial" panose="020B0604020202020204" pitchFamily="34" charset="0"/>
                  <a:buChar char="•"/>
                </a:pPr>
                <a:r>
                  <a:rPr lang="en-US" dirty="0"/>
                  <a:t> </a:t>
                </a:r>
                <a:r>
                  <a:rPr lang="en-US" b="0" i="0">
                    <a:latin typeface="Cambria Math" panose="02040503050406030204" pitchFamily="18" charset="0"/>
                  </a:rPr>
                  <a:t>𝑣_𝑖</a:t>
                </a:r>
                <a:r>
                  <a:rPr lang="en-US" dirty="0"/>
                  <a:t>  is the white noise error term and assumed to be independently and identically distributed (</a:t>
                </a:r>
                <a:r>
                  <a:rPr lang="en-US" dirty="0" err="1"/>
                  <a:t>i.i.d</a:t>
                </a:r>
                <a:r>
                  <a:rPr lang="en-US" dirty="0"/>
                  <a:t>) as </a:t>
                </a:r>
                <a:r>
                  <a:rPr lang="en-US" b="0" i="0">
                    <a:latin typeface="Cambria Math" panose="02040503050406030204" pitchFamily="18" charset="0"/>
                  </a:rPr>
                  <a:t>𝑁(0, </a:t>
                </a:r>
                <a:r>
                  <a:rPr lang="en-US" b="0" i="0">
                    <a:latin typeface="Cambria Math" panose="02040503050406030204" pitchFamily="18" charset="0"/>
                    <a:ea typeface="Cambria Math" panose="02040503050406030204" pitchFamily="18" charset="0"/>
                  </a:rPr>
                  <a:t>𝜎_</a:t>
                </a:r>
                <a:r>
                  <a:rPr lang="en-US" b="0" i="0">
                    <a:latin typeface="Cambria Math" panose="02040503050406030204" pitchFamily="18" charset="0"/>
                  </a:rPr>
                  <a:t>𝑣^2</a:t>
                </a:r>
                <a:r>
                  <a:rPr lang="en-US" dirty="0"/>
                  <a:t>).</a:t>
                </a:r>
              </a:p>
              <a:p>
                <a:pPr marL="171450" indent="-171450">
                  <a:buFont typeface="Arial" panose="020B0604020202020204" pitchFamily="34" charset="0"/>
                  <a:buChar char="•"/>
                </a:pPr>
                <a:r>
                  <a:rPr lang="en-US" b="0" i="0">
                    <a:latin typeface="Cambria Math" panose="02040503050406030204" pitchFamily="18" charset="0"/>
                  </a:rPr>
                  <a:t>𝑢_(𝑖 )</a:t>
                </a:r>
                <a:r>
                  <a:rPr lang="en-US" dirty="0"/>
                  <a:t>is asymmetric non-negative random variable distributed independently and identically as </a:t>
                </a:r>
                <a:r>
                  <a:rPr lang="en-US" b="0" i="0">
                    <a:latin typeface="Cambria Math" panose="02040503050406030204" pitchFamily="18" charset="0"/>
                  </a:rPr>
                  <a:t>𝑁(</a:t>
                </a:r>
                <a:r>
                  <a:rPr lang="en-US" b="0" i="0">
                    <a:latin typeface="Cambria Math" panose="02040503050406030204" pitchFamily="18" charset="0"/>
                    <a:ea typeface="Cambria Math" panose="02040503050406030204" pitchFamily="18" charset="0"/>
                  </a:rPr>
                  <a:t>𝜇, 𝜎_𝑢^2</a:t>
                </a:r>
                <a:r>
                  <a:rPr lang="en-US" dirty="0"/>
                  <a:t>) and is truncated at zero from below.  </a:t>
                </a:r>
              </a:p>
              <a:p>
                <a:pPr marL="171450" indent="-171450">
                  <a:buFont typeface="Arial" panose="020B0604020202020204" pitchFamily="34" charset="0"/>
                  <a:buChar char="•"/>
                </a:pPr>
                <a:r>
                  <a:rPr lang="en-US" dirty="0"/>
                  <a:t>The maximum likelihood estimates (MLE) of the parameters in equation (1) are calculated by using Stata 14 econometric software. </a:t>
                </a:r>
              </a:p>
            </p:txBody>
          </p:sp>
        </mc:Fallback>
      </mc:AlternateContent>
      <p:sp>
        <p:nvSpPr>
          <p:cNvPr id="4" name="Slide Number Placeholder 3"/>
          <p:cNvSpPr>
            <a:spLocks noGrp="1"/>
          </p:cNvSpPr>
          <p:nvPr>
            <p:ph type="sldNum" sz="quarter" idx="5"/>
          </p:nvPr>
        </p:nvSpPr>
        <p:spPr/>
        <p:txBody>
          <a:bodyPr/>
          <a:lstStyle/>
          <a:p>
            <a:fld id="{3E42FA6D-3DB0-496E-9AB3-9B5C0F1C7F59}" type="slidenum">
              <a:rPr lang="en-US" smtClean="0"/>
              <a:t>8</a:t>
            </a:fld>
            <a:endParaRPr lang="en-US"/>
          </a:p>
        </p:txBody>
      </p:sp>
    </p:spTree>
    <p:extLst>
      <p:ext uri="{BB962C8B-B14F-4D97-AF65-F5344CB8AC3E}">
        <p14:creationId xmlns:p14="http://schemas.microsoft.com/office/powerpoint/2010/main" val="3966288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It is clear that although both </a:t>
            </a:r>
            <a:r>
              <a:rPr lang="en-US" dirty="0" err="1"/>
              <a:t>labour</a:t>
            </a:r>
            <a:r>
              <a:rPr lang="en-US" dirty="0"/>
              <a:t> and capital had positive and significant effects on gross value added, contribution of </a:t>
            </a:r>
            <a:r>
              <a:rPr lang="en-US" dirty="0" err="1"/>
              <a:t>labour</a:t>
            </a:r>
            <a:r>
              <a:rPr lang="en-US" dirty="0"/>
              <a:t> on output was much higher than that of capital on gross value added. </a:t>
            </a:r>
          </a:p>
          <a:p>
            <a:pPr marL="171450" indent="-171450" algn="just">
              <a:buFont typeface="Arial" panose="020B0604020202020204" pitchFamily="34" charset="0"/>
              <a:buChar char="•"/>
            </a:pPr>
            <a:r>
              <a:rPr lang="en-US" dirty="0"/>
              <a:t>It is also clear that there had been a positive and highly significant increase in gross value added during the period from 2011 to 2016.  </a:t>
            </a:r>
          </a:p>
          <a:p>
            <a:pPr marL="171450" indent="-171450" algn="just">
              <a:buFont typeface="Arial" panose="020B0604020202020204" pitchFamily="34" charset="0"/>
              <a:buChar char="•"/>
            </a:pPr>
            <a:r>
              <a:rPr lang="en-US" dirty="0"/>
              <a:t>Problem of shrinkage in demand for product had a highly significant and positive effect on technical inefficiency of any enterprise. </a:t>
            </a:r>
          </a:p>
          <a:p>
            <a:pPr marL="171450" indent="-171450" algn="just">
              <a:buFont typeface="Arial" panose="020B0604020202020204" pitchFamily="34" charset="0"/>
              <a:buChar char="•"/>
            </a:pPr>
            <a:r>
              <a:rPr lang="en-US" dirty="0"/>
              <a:t>Problem of non-availability of credit also had a highly significant and positive effect on technical inefficiency. </a:t>
            </a:r>
          </a:p>
          <a:p>
            <a:pPr marL="171450" indent="-171450" algn="just">
              <a:buFont typeface="Arial" panose="020B0604020202020204" pitchFamily="34" charset="0"/>
              <a:buChar char="•"/>
            </a:pPr>
            <a:r>
              <a:rPr lang="en-US" dirty="0"/>
              <a:t>Government subsidy had negative and significant relation with the technical inefficiency. If government subsidy increases, technical inefficiency decreases significantly.</a:t>
            </a:r>
          </a:p>
          <a:p>
            <a:pPr marL="171450" indent="-171450" algn="just">
              <a:buFont typeface="Arial" panose="020B0604020202020204" pitchFamily="34" charset="0"/>
              <a:buChar char="•"/>
            </a:pPr>
            <a:r>
              <a:rPr lang="en-US" dirty="0"/>
              <a:t>Own account enterprises were significantly more inefficient than establishments. </a:t>
            </a:r>
          </a:p>
          <a:p>
            <a:pPr marL="171450" indent="-171450" algn="just">
              <a:buFont typeface="Arial" panose="020B0604020202020204" pitchFamily="34" charset="0"/>
              <a:buChar char="•"/>
            </a:pPr>
            <a:r>
              <a:rPr lang="en-US" dirty="0"/>
              <a:t>Rural enterprises were significantly more inefficient than urban enterprises. </a:t>
            </a:r>
          </a:p>
        </p:txBody>
      </p:sp>
      <p:sp>
        <p:nvSpPr>
          <p:cNvPr id="4" name="Slide Number Placeholder 3"/>
          <p:cNvSpPr>
            <a:spLocks noGrp="1"/>
          </p:cNvSpPr>
          <p:nvPr>
            <p:ph type="sldNum" sz="quarter" idx="5"/>
          </p:nvPr>
        </p:nvSpPr>
        <p:spPr/>
        <p:txBody>
          <a:bodyPr/>
          <a:lstStyle/>
          <a:p>
            <a:fld id="{3E42FA6D-3DB0-496E-9AB3-9B5C0F1C7F59}" type="slidenum">
              <a:rPr lang="en-US" smtClean="0"/>
              <a:t>9</a:t>
            </a:fld>
            <a:endParaRPr lang="en-US"/>
          </a:p>
        </p:txBody>
      </p:sp>
    </p:spTree>
    <p:extLst>
      <p:ext uri="{BB962C8B-B14F-4D97-AF65-F5344CB8AC3E}">
        <p14:creationId xmlns:p14="http://schemas.microsoft.com/office/powerpoint/2010/main" val="2966386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In both the years, mean efficiencies for all the groups are much less than unity. This implies that the production points of the firms of most of the sectors lie much below the production frontier, i.e. they are technically highly inefficient. </a:t>
            </a:r>
          </a:p>
          <a:p>
            <a:pPr marL="171450" indent="-171450" algn="just">
              <a:buFont typeface="Arial" panose="020B0604020202020204" pitchFamily="34" charset="0"/>
              <a:buChar char="•"/>
            </a:pPr>
            <a:r>
              <a:rPr lang="en-US" dirty="0"/>
              <a:t>Mean efficiency scores declined in case of urban and rural own account manufacturing enterprises outside household premises and urban own account manufacturing enterprises within household premises, whereas mean efficiency scores increased for all the unincorporated manufacturing enterprises.</a:t>
            </a:r>
          </a:p>
          <a:p>
            <a:pPr marL="171450" indent="-171450" algn="just">
              <a:buFont typeface="Arial" panose="020B0604020202020204" pitchFamily="34" charset="0"/>
              <a:buChar char="•"/>
            </a:pPr>
            <a:r>
              <a:rPr lang="en-US" dirty="0"/>
              <a:t>Mean efficiency score was highest in case of urban manufacturing establishments outside household premises followed by rural manufacturing establishments outside household premises in 2015-16. </a:t>
            </a:r>
          </a:p>
        </p:txBody>
      </p:sp>
      <p:sp>
        <p:nvSpPr>
          <p:cNvPr id="4" name="Slide Number Placeholder 3"/>
          <p:cNvSpPr>
            <a:spLocks noGrp="1"/>
          </p:cNvSpPr>
          <p:nvPr>
            <p:ph type="sldNum" sz="quarter" idx="5"/>
          </p:nvPr>
        </p:nvSpPr>
        <p:spPr/>
        <p:txBody>
          <a:bodyPr/>
          <a:lstStyle/>
          <a:p>
            <a:fld id="{3E42FA6D-3DB0-496E-9AB3-9B5C0F1C7F59}" type="slidenum">
              <a:rPr lang="en-US" smtClean="0"/>
              <a:t>10</a:t>
            </a:fld>
            <a:endParaRPr lang="en-US"/>
          </a:p>
        </p:txBody>
      </p:sp>
    </p:spTree>
    <p:extLst>
      <p:ext uri="{BB962C8B-B14F-4D97-AF65-F5344CB8AC3E}">
        <p14:creationId xmlns:p14="http://schemas.microsoft.com/office/powerpoint/2010/main" val="83326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US" dirty="0"/>
              <a:t>Conclusion 4 is quite understandable because all these unincorporated manufacturing enterprises produce traditional products based on </a:t>
            </a:r>
            <a:r>
              <a:rPr lang="en-US" dirty="0" err="1"/>
              <a:t>labour-intensive</a:t>
            </a:r>
            <a:r>
              <a:rPr lang="en-US" dirty="0"/>
              <a:t> technology and they have severe shortage of capital.</a:t>
            </a:r>
          </a:p>
          <a:p>
            <a:pPr marL="171450" indent="-171450" algn="just">
              <a:buFont typeface="Arial" panose="020B0604020202020204" pitchFamily="34" charset="0"/>
              <a:buChar char="•"/>
            </a:pPr>
            <a:r>
              <a:rPr lang="en-US" dirty="0"/>
              <a:t>Conclusion 6 is understandable because during the post </a:t>
            </a:r>
            <a:r>
              <a:rPr lang="en-US" dirty="0" err="1"/>
              <a:t>Globalisation</a:t>
            </a:r>
            <a:r>
              <a:rPr lang="en-US" dirty="0"/>
              <a:t> period, traditional products produced by the small unincorporated manufacturing enterprises are increasingly facing competition from foreign products especially the cheap manufactured products from China. Suddenly the small manufacturers are discovering the decline in the demand for their traditional products in the market. This problem is reducing their technical efficiency.</a:t>
            </a:r>
          </a:p>
          <a:p>
            <a:pPr marL="171450" indent="-171450" algn="just">
              <a:buFont typeface="Arial" panose="020B0604020202020204" pitchFamily="34" charset="0"/>
              <a:buChar char="•"/>
            </a:pPr>
            <a:r>
              <a:rPr lang="en-US" dirty="0"/>
              <a:t>Conclusion 7 shows that government should try to make provisions for subsidy to these enterprises.</a:t>
            </a:r>
          </a:p>
        </p:txBody>
      </p:sp>
      <p:sp>
        <p:nvSpPr>
          <p:cNvPr id="4" name="Slide Number Placeholder 3"/>
          <p:cNvSpPr>
            <a:spLocks noGrp="1"/>
          </p:cNvSpPr>
          <p:nvPr>
            <p:ph type="sldNum" sz="quarter" idx="5"/>
          </p:nvPr>
        </p:nvSpPr>
        <p:spPr/>
        <p:txBody>
          <a:bodyPr/>
          <a:lstStyle/>
          <a:p>
            <a:fld id="{3E42FA6D-3DB0-496E-9AB3-9B5C0F1C7F59}" type="slidenum">
              <a:rPr lang="en-US" smtClean="0"/>
              <a:t>11</a:t>
            </a:fld>
            <a:endParaRPr lang="en-US"/>
          </a:p>
        </p:txBody>
      </p:sp>
    </p:spTree>
    <p:extLst>
      <p:ext uri="{BB962C8B-B14F-4D97-AF65-F5344CB8AC3E}">
        <p14:creationId xmlns:p14="http://schemas.microsoft.com/office/powerpoint/2010/main" val="233277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x-none"/>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August 25,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F3131F9E-604E-4343-9F29-EF72E8231CAD}" type="datetime4">
              <a:rPr lang="en-US" smtClean="0"/>
              <a:pPr/>
              <a:t>August 25, 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34A8E1CE-37F8-4102-8DF9-852A0A51F293}" type="datetime4">
              <a:rPr lang="en-US" smtClean="0"/>
              <a:pPr/>
              <a:t>August 25, 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August 25, 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x-none"/>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7" name="Date Placeholder 6"/>
          <p:cNvSpPr>
            <a:spLocks noGrp="1"/>
          </p:cNvSpPr>
          <p:nvPr>
            <p:ph type="dt" sz="half" idx="10"/>
          </p:nvPr>
        </p:nvSpPr>
        <p:spPr/>
        <p:txBody>
          <a:bodyPr/>
          <a:lstStyle/>
          <a:p>
            <a:fld id="{751663BA-01FC-4367-B6F3-ABB2645D55F1}" type="datetime4">
              <a:rPr lang="en-US" smtClean="0"/>
              <a:pPr/>
              <a:t>August 25, 2020</a:t>
            </a:fld>
            <a:endParaRPr lang="en-US" dirty="0"/>
          </a:p>
        </p:txBody>
      </p:sp>
      <p:sp>
        <p:nvSpPr>
          <p:cNvPr id="8" name="Slide Number Placeholder 7"/>
          <p:cNvSpPr>
            <a:spLocks noGrp="1"/>
          </p:cNvSpPr>
          <p:nvPr>
            <p:ph type="sldNum" sz="quarter" idx="11"/>
          </p:nvPr>
        </p:nvSpPr>
        <p:spPr/>
        <p:txBody>
          <a:bodyPr/>
          <a:lstStyle/>
          <a:p>
            <a:fld id="{F38DF745-7D3F-47F4-83A3-874385CFAA6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August 25, 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x-none"/>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August 25, 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E29EC054-3869-4501-B163-1BBFDE8DCE04}" type="datetime4">
              <a:rPr lang="en-US" smtClean="0"/>
              <a:pPr/>
              <a:t>August 25, 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August 25, 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August 25, 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8" name="Title 7"/>
          <p:cNvSpPr>
            <a:spLocks noGrp="1"/>
          </p:cNvSpPr>
          <p:nvPr>
            <p:ph type="title"/>
          </p:nvPr>
        </p:nvSpPr>
        <p:spPr/>
        <p:txBody>
          <a:bodyPr/>
          <a:lstStyle/>
          <a:p>
            <a:r>
              <a:rPr lang="x-none"/>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76EEA923-9BEE-48CE-9F28-5B525F399BAD}" type="datetime4">
              <a:rPr lang="en-US" smtClean="0"/>
              <a:pPr/>
              <a:t>August 25, 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x-none"/>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x-none"/>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August 25, 2020</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8DF745-7D3F-47F4-83A3-874385CFAA69}" type="slidenum">
              <a:rPr lang="en-US" smtClean="0"/>
              <a:pPr/>
              <a:t>‹#›</a:t>
            </a:fld>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220" y="911687"/>
            <a:ext cx="8580259" cy="2100135"/>
          </a:xfrm>
        </p:spPr>
        <p:txBody>
          <a:bodyPr/>
          <a:lstStyle/>
          <a:p>
            <a:pPr algn="ctr">
              <a:lnSpc>
                <a:spcPct val="150000"/>
              </a:lnSpc>
            </a:pPr>
            <a:r>
              <a:rPr lang="en-IN" sz="2000" b="1" dirty="0">
                <a:latin typeface="Century Gothic"/>
                <a:cs typeface="Century Gothic"/>
              </a:rPr>
              <a:t>Causes of Low Productivity and Low Technical Efficiency in Unincorporated Manufacturing Industry in India:</a:t>
            </a:r>
            <a:br>
              <a:rPr lang="en-IN" sz="2000" b="1" dirty="0">
                <a:latin typeface="Century Gothic"/>
                <a:cs typeface="Century Gothic"/>
              </a:rPr>
            </a:br>
            <a:r>
              <a:rPr lang="en-GB" sz="2000" b="1" dirty="0">
                <a:latin typeface="Century Gothic"/>
                <a:cs typeface="Century Gothic"/>
              </a:rPr>
              <a:t> Stochastic Frontier Analysis with Firm Level Data</a:t>
            </a:r>
            <a:br>
              <a:rPr lang="en-US" sz="2000" b="1" dirty="0">
                <a:latin typeface="Century Gothic"/>
                <a:cs typeface="Century Gothic"/>
              </a:rPr>
            </a:br>
            <a:endParaRPr lang="en-US" sz="2000" b="1" dirty="0">
              <a:latin typeface="Century Gothic"/>
              <a:cs typeface="Century Gothic"/>
            </a:endParaRPr>
          </a:p>
        </p:txBody>
      </p:sp>
      <p:sp>
        <p:nvSpPr>
          <p:cNvPr id="3" name="Subtitle 2"/>
          <p:cNvSpPr>
            <a:spLocks noGrp="1"/>
          </p:cNvSpPr>
          <p:nvPr>
            <p:ph type="subTitle" idx="1"/>
          </p:nvPr>
        </p:nvSpPr>
        <p:spPr>
          <a:xfrm>
            <a:off x="0" y="3011822"/>
            <a:ext cx="8938448" cy="3207182"/>
          </a:xfrm>
        </p:spPr>
        <p:txBody>
          <a:bodyPr>
            <a:normAutofit fontScale="92500" lnSpcReduction="20000"/>
          </a:bodyPr>
          <a:lstStyle/>
          <a:p>
            <a:pPr algn="ctr"/>
            <a:r>
              <a:rPr lang="en-US" dirty="0">
                <a:solidFill>
                  <a:srgbClr val="0000FF"/>
                </a:solidFill>
              </a:rPr>
              <a:t>DR. ANINDITA SENGUPTA</a:t>
            </a:r>
          </a:p>
          <a:p>
            <a:pPr algn="ctr"/>
            <a:r>
              <a:rPr lang="en-US" sz="2200" dirty="0">
                <a:solidFill>
                  <a:srgbClr val="0000FF"/>
                </a:solidFill>
              </a:rPr>
              <a:t>ASSOCIATE PROFESSOR OF ECONOMICS</a:t>
            </a:r>
          </a:p>
          <a:p>
            <a:pPr algn="ctr"/>
            <a:r>
              <a:rPr lang="en-US" sz="2200" dirty="0">
                <a:solidFill>
                  <a:srgbClr val="0000FF"/>
                </a:solidFill>
              </a:rPr>
              <a:t>BARRACKPORE RASTRAGURU SURENDRANATH COLLEGE</a:t>
            </a:r>
          </a:p>
          <a:p>
            <a:pPr algn="ctr"/>
            <a:r>
              <a:rPr lang="en-US" sz="2200" dirty="0">
                <a:solidFill>
                  <a:srgbClr val="0000FF"/>
                </a:solidFill>
              </a:rPr>
              <a:t>WEST BENGAL STATE UNIVERSITY</a:t>
            </a:r>
          </a:p>
          <a:p>
            <a:pPr algn="ctr"/>
            <a:endParaRPr lang="en-US" sz="2200" dirty="0">
              <a:solidFill>
                <a:srgbClr val="0000FF"/>
              </a:solidFill>
            </a:endParaRPr>
          </a:p>
          <a:p>
            <a:pPr algn="ctr"/>
            <a:r>
              <a:rPr lang="en-US" sz="2200" dirty="0">
                <a:solidFill>
                  <a:srgbClr val="008000"/>
                </a:solidFill>
              </a:rPr>
              <a:t>IARNIW annual CONFERENCE</a:t>
            </a:r>
          </a:p>
          <a:p>
            <a:pPr algn="ctr"/>
            <a:r>
              <a:rPr lang="en-US" sz="2200" dirty="0">
                <a:solidFill>
                  <a:srgbClr val="008000"/>
                </a:solidFill>
              </a:rPr>
              <a:t>26-27 SEPTEMBER 2020</a:t>
            </a:r>
          </a:p>
          <a:p>
            <a:pPr algn="ctr"/>
            <a:r>
              <a:rPr lang="en-US" sz="2200" dirty="0">
                <a:solidFill>
                  <a:srgbClr val="008000"/>
                </a:solidFill>
              </a:rPr>
              <a:t>THROUGH VIRTUAL MODE</a:t>
            </a:r>
          </a:p>
          <a:p>
            <a:pPr algn="ctr"/>
            <a:endParaRPr lang="en-US" sz="1800" dirty="0">
              <a:solidFill>
                <a:srgbClr val="0000FF"/>
              </a:solidFill>
            </a:endParaRPr>
          </a:p>
        </p:txBody>
      </p:sp>
    </p:spTree>
    <p:extLst>
      <p:ext uri="{BB962C8B-B14F-4D97-AF65-F5344CB8AC3E}">
        <p14:creationId xmlns:p14="http://schemas.microsoft.com/office/powerpoint/2010/main" val="496406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DDBA8-100C-4382-8A6C-B70120E82FBE}"/>
              </a:ext>
            </a:extLst>
          </p:cNvPr>
          <p:cNvSpPr>
            <a:spLocks noGrp="1"/>
          </p:cNvSpPr>
          <p:nvPr>
            <p:ph type="title"/>
          </p:nvPr>
        </p:nvSpPr>
        <p:spPr>
          <a:xfrm>
            <a:off x="262759" y="152718"/>
            <a:ext cx="8219089" cy="614537"/>
          </a:xfrm>
        </p:spPr>
        <p:txBody>
          <a:bodyPr>
            <a:normAutofit/>
          </a:bodyPr>
          <a:lstStyle/>
          <a:p>
            <a:pPr algn="ctr"/>
            <a:r>
              <a:rPr lang="en-US" sz="1600" dirty="0"/>
              <a:t>Table 7 Mean Efficiency Scores of Unincorporated Manufacturing Enterprises</a:t>
            </a:r>
          </a:p>
        </p:txBody>
      </p:sp>
      <p:graphicFrame>
        <p:nvGraphicFramePr>
          <p:cNvPr id="5" name="Table 5">
            <a:extLst>
              <a:ext uri="{FF2B5EF4-FFF2-40B4-BE49-F238E27FC236}">
                <a16:creationId xmlns:a16="http://schemas.microsoft.com/office/drawing/2014/main" id="{5A565E48-A262-4E6A-A921-28B97F120CA3}"/>
              </a:ext>
            </a:extLst>
          </p:cNvPr>
          <p:cNvGraphicFramePr>
            <a:graphicFrameLocks noGrp="1"/>
          </p:cNvGraphicFramePr>
          <p:nvPr>
            <p:ph idx="1"/>
            <p:extLst>
              <p:ext uri="{D42A27DB-BD31-4B8C-83A1-F6EECF244321}">
                <p14:modId xmlns:p14="http://schemas.microsoft.com/office/powerpoint/2010/main" val="3323341366"/>
              </p:ext>
            </p:extLst>
          </p:nvPr>
        </p:nvGraphicFramePr>
        <p:xfrm>
          <a:off x="457200" y="850600"/>
          <a:ext cx="7719848" cy="4078750"/>
        </p:xfrm>
        <a:graphic>
          <a:graphicData uri="http://schemas.openxmlformats.org/drawingml/2006/table">
            <a:tbl>
              <a:tblPr firstRow="1" bandRow="1">
                <a:tableStyleId>{5C22544A-7EE6-4342-B048-85BDC9FD1C3A}</a:tableStyleId>
              </a:tblPr>
              <a:tblGrid>
                <a:gridCol w="4570968">
                  <a:extLst>
                    <a:ext uri="{9D8B030D-6E8A-4147-A177-3AD203B41FA5}">
                      <a16:colId xmlns:a16="http://schemas.microsoft.com/office/drawing/2014/main" val="1754140647"/>
                    </a:ext>
                  </a:extLst>
                </a:gridCol>
                <a:gridCol w="1358657">
                  <a:extLst>
                    <a:ext uri="{9D8B030D-6E8A-4147-A177-3AD203B41FA5}">
                      <a16:colId xmlns:a16="http://schemas.microsoft.com/office/drawing/2014/main" val="576992453"/>
                    </a:ext>
                  </a:extLst>
                </a:gridCol>
                <a:gridCol w="1790223">
                  <a:extLst>
                    <a:ext uri="{9D8B030D-6E8A-4147-A177-3AD203B41FA5}">
                      <a16:colId xmlns:a16="http://schemas.microsoft.com/office/drawing/2014/main" val="900045094"/>
                    </a:ext>
                  </a:extLst>
                </a:gridCol>
              </a:tblGrid>
              <a:tr h="407875">
                <a:tc>
                  <a:txBody>
                    <a:bodyPr/>
                    <a:lstStyle/>
                    <a:p>
                      <a:pPr marL="0" marR="0">
                        <a:lnSpc>
                          <a:spcPct val="115000"/>
                        </a:lnSpc>
                        <a:spcBef>
                          <a:spcPts val="0"/>
                        </a:spcBef>
                        <a:spcAft>
                          <a:spcPts val="0"/>
                        </a:spcAft>
                      </a:pPr>
                      <a:r>
                        <a:rPr lang="en-US" sz="1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Unincorporated Manufacturing Enterprises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gridSpan="2">
                  <a:txBody>
                    <a:bodyPr/>
                    <a:lstStyle/>
                    <a:p>
                      <a:pPr marL="0" marR="0" algn="ctr">
                        <a:lnSpc>
                          <a:spcPct val="115000"/>
                        </a:lnSpc>
                        <a:spcBef>
                          <a:spcPts val="0"/>
                        </a:spcBef>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Mean Efficiency Score</a:t>
                      </a:r>
                    </a:p>
                  </a:txBody>
                  <a:tcPr marL="68580" marR="68580" marT="0" marB="0" anchor="b"/>
                </a:tc>
                <a:tc h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64112542"/>
                  </a:ext>
                </a:extLst>
              </a:tr>
              <a:tr h="407875">
                <a:tc>
                  <a:txBody>
                    <a:bodyPr/>
                    <a:lstStyle/>
                    <a:p>
                      <a:endParaRPr lang="en-US" dirty="0"/>
                    </a:p>
                  </a:txBody>
                  <a:tcPr/>
                </a:tc>
                <a:tc>
                  <a:txBody>
                    <a:bodyPr/>
                    <a:lstStyle/>
                    <a:p>
                      <a:pPr algn="ctr"/>
                      <a:r>
                        <a:rPr lang="en-US" dirty="0"/>
                        <a:t>2011</a:t>
                      </a:r>
                    </a:p>
                  </a:txBody>
                  <a:tcPr/>
                </a:tc>
                <a:tc>
                  <a:txBody>
                    <a:bodyPr/>
                    <a:lstStyle/>
                    <a:p>
                      <a:pPr algn="ctr"/>
                      <a:r>
                        <a:rPr lang="en-US" dirty="0"/>
                        <a:t>2016</a:t>
                      </a:r>
                    </a:p>
                  </a:txBody>
                  <a:tcPr/>
                </a:tc>
                <a:extLst>
                  <a:ext uri="{0D108BD9-81ED-4DB2-BD59-A6C34878D82A}">
                    <a16:rowId xmlns:a16="http://schemas.microsoft.com/office/drawing/2014/main" val="2569253434"/>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Urban establishment outside household premises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0.285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0.475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77920564"/>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Rural establishment outside household premises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0.298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0.427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87444426"/>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Urban establishment within household premises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0.208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0.346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29314362"/>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Rural establishment within household premises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0.192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0.321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16244721"/>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Urban OAE outside household premises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0.169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0.151</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85426755"/>
                  </a:ext>
                </a:extLst>
              </a:tr>
              <a:tr h="407875">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Rural OAE outside household premises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0.138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73394431"/>
                  </a:ext>
                </a:extLst>
              </a:tr>
              <a:tr h="407875">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Urban OAE within household premises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0.195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0.127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2020030"/>
                  </a:ext>
                </a:extLst>
              </a:tr>
              <a:tr h="407875">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Rural OAE within household premises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0.169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0.170</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00243923"/>
                  </a:ext>
                </a:extLst>
              </a:tr>
            </a:tbl>
          </a:graphicData>
        </a:graphic>
      </p:graphicFrame>
      <p:sp>
        <p:nvSpPr>
          <p:cNvPr id="7" name="TextBox 6">
            <a:extLst>
              <a:ext uri="{FF2B5EF4-FFF2-40B4-BE49-F238E27FC236}">
                <a16:creationId xmlns:a16="http://schemas.microsoft.com/office/drawing/2014/main" id="{E53F2D8D-07DB-4B96-9E0D-F41ADFA8AE18}"/>
              </a:ext>
            </a:extLst>
          </p:cNvPr>
          <p:cNvSpPr txBox="1"/>
          <p:nvPr/>
        </p:nvSpPr>
        <p:spPr>
          <a:xfrm>
            <a:off x="1453054" y="5410971"/>
            <a:ext cx="5838497" cy="369332"/>
          </a:xfrm>
          <a:prstGeom prst="rect">
            <a:avLst/>
          </a:prstGeom>
          <a:noFill/>
        </p:spPr>
        <p:txBody>
          <a:bodyPr wrap="square">
            <a:spAutoFit/>
          </a:bodyPr>
          <a:lstStyle/>
          <a:p>
            <a:r>
              <a:rPr lang="en-US" dirty="0"/>
              <a:t>Source: Author’s estimate based on data as for Table 1</a:t>
            </a:r>
          </a:p>
        </p:txBody>
      </p:sp>
    </p:spTree>
    <p:extLst>
      <p:ext uri="{BB962C8B-B14F-4D97-AF65-F5344CB8AC3E}">
        <p14:creationId xmlns:p14="http://schemas.microsoft.com/office/powerpoint/2010/main" val="2975749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32E84-76D9-42F8-AD3C-D135B9209E98}"/>
              </a:ext>
            </a:extLst>
          </p:cNvPr>
          <p:cNvSpPr>
            <a:spLocks noGrp="1"/>
          </p:cNvSpPr>
          <p:nvPr>
            <p:ph type="title"/>
          </p:nvPr>
        </p:nvSpPr>
        <p:spPr>
          <a:xfrm>
            <a:off x="457200" y="152718"/>
            <a:ext cx="3937000" cy="494982"/>
          </a:xfrm>
        </p:spPr>
        <p:txBody>
          <a:bodyPr>
            <a:normAutofit fontScale="90000"/>
          </a:bodyPr>
          <a:lstStyle/>
          <a:p>
            <a:r>
              <a:rPr lang="en-US" dirty="0"/>
              <a:t>Conclusion:</a:t>
            </a:r>
          </a:p>
        </p:txBody>
      </p:sp>
      <p:sp>
        <p:nvSpPr>
          <p:cNvPr id="3" name="Content Placeholder 2">
            <a:extLst>
              <a:ext uri="{FF2B5EF4-FFF2-40B4-BE49-F238E27FC236}">
                <a16:creationId xmlns:a16="http://schemas.microsoft.com/office/drawing/2014/main" id="{30F06825-D074-4A21-B792-A1909ABA80BF}"/>
              </a:ext>
            </a:extLst>
          </p:cNvPr>
          <p:cNvSpPr>
            <a:spLocks noGrp="1"/>
          </p:cNvSpPr>
          <p:nvPr>
            <p:ph idx="1"/>
          </p:nvPr>
        </p:nvSpPr>
        <p:spPr>
          <a:xfrm>
            <a:off x="330200" y="647700"/>
            <a:ext cx="8420100" cy="6057582"/>
          </a:xfrm>
        </p:spPr>
        <p:txBody>
          <a:bodyPr>
            <a:normAutofit fontScale="92500" lnSpcReduction="20000"/>
          </a:bodyPr>
          <a:lstStyle/>
          <a:p>
            <a:pPr marL="457200" indent="-457200" algn="just">
              <a:buFont typeface="+mj-lt"/>
              <a:buAutoNum type="arabicPeriod"/>
            </a:pPr>
            <a:r>
              <a:rPr lang="en-US" dirty="0"/>
              <a:t>Percentage share of manufacturing enterprises facing the problem of shrinkage of demand more than doubled and problem of non-availability of credit also increased considerably</a:t>
            </a:r>
          </a:p>
          <a:p>
            <a:pPr marL="457200" indent="-457200" algn="just">
              <a:buFont typeface="+mj-lt"/>
              <a:buAutoNum type="arabicPeriod"/>
            </a:pPr>
            <a:r>
              <a:rPr lang="en-US" dirty="0"/>
              <a:t>Almost 97 percent of all manufacturing enterprises did not receive any government assistance</a:t>
            </a:r>
          </a:p>
          <a:p>
            <a:pPr marL="457200" indent="-457200" algn="just">
              <a:buFont typeface="+mj-lt"/>
              <a:buAutoNum type="arabicPeriod"/>
            </a:pPr>
            <a:r>
              <a:rPr lang="en-US" dirty="0"/>
              <a:t>There was an increase in percentage of manufacturing enterprises which received government subsidies. </a:t>
            </a:r>
          </a:p>
          <a:p>
            <a:pPr marL="457200" indent="-457200" algn="just">
              <a:buFont typeface="+mj-lt"/>
              <a:buAutoNum type="arabicPeriod"/>
            </a:pPr>
            <a:r>
              <a:rPr lang="en-US" dirty="0"/>
              <a:t>Contribution of capital on output was very small compared to that of </a:t>
            </a:r>
            <a:r>
              <a:rPr lang="en-US" dirty="0" err="1"/>
              <a:t>labour</a:t>
            </a:r>
            <a:r>
              <a:rPr lang="en-US" dirty="0"/>
              <a:t> on gross value added.</a:t>
            </a:r>
          </a:p>
          <a:p>
            <a:pPr marL="457200" indent="-457200" algn="just">
              <a:buFont typeface="+mj-lt"/>
              <a:buAutoNum type="arabicPeriod"/>
            </a:pPr>
            <a:r>
              <a:rPr lang="en-US" dirty="0"/>
              <a:t>Problem of non-availability of credit significantly reduces technical efficiency of the enterprises. </a:t>
            </a:r>
          </a:p>
          <a:p>
            <a:pPr marL="457200" indent="-457200" algn="just">
              <a:buFont typeface="+mj-lt"/>
              <a:buAutoNum type="arabicPeriod"/>
            </a:pPr>
            <a:r>
              <a:rPr lang="en-US" dirty="0"/>
              <a:t>Shrinkage of demand for product has significantly reduced the efficiency of the manufacturing enterprises.</a:t>
            </a:r>
          </a:p>
          <a:p>
            <a:pPr marL="457200" indent="-457200" algn="just">
              <a:buFont typeface="+mj-lt"/>
              <a:buAutoNum type="arabicPeriod"/>
            </a:pPr>
            <a:r>
              <a:rPr lang="en-US" dirty="0"/>
              <a:t>Government subsidy can reduce the technical inefficiency significantly.</a:t>
            </a:r>
          </a:p>
          <a:p>
            <a:pPr marL="457200" indent="-457200" algn="just">
              <a:buFont typeface="+mj-lt"/>
              <a:buAutoNum type="arabicPeriod"/>
            </a:pPr>
            <a:r>
              <a:rPr lang="en-US" dirty="0"/>
              <a:t>Own account enterprises had lower efficiency than establishments, whereas urban enterprises had higher efficiency than rural ones.</a:t>
            </a:r>
          </a:p>
          <a:p>
            <a:pPr marL="457200" indent="-457200" algn="just">
              <a:buFont typeface="+mj-lt"/>
              <a:buAutoNum type="arabicPeriod"/>
            </a:pPr>
            <a:r>
              <a:rPr lang="en-US" dirty="0"/>
              <a:t>In both the years, mean efficiencies for all the groups very small.</a:t>
            </a:r>
          </a:p>
          <a:p>
            <a:pPr marL="457200" indent="-457200" algn="just">
              <a:buFont typeface="+mj-lt"/>
              <a:buAutoNum type="arabicPeriod"/>
            </a:pPr>
            <a:r>
              <a:rPr lang="en-US" dirty="0"/>
              <a:t>B</a:t>
            </a:r>
            <a:r>
              <a:rPr lang="en-US"/>
              <a:t>oth </a:t>
            </a:r>
            <a:r>
              <a:rPr lang="en-US" dirty="0"/>
              <a:t>rural and urban manufacturing establishments outside household premises had comparatively higher efficiency scores. </a:t>
            </a:r>
          </a:p>
        </p:txBody>
      </p:sp>
    </p:spTree>
    <p:extLst>
      <p:ext uri="{BB962C8B-B14F-4D97-AF65-F5344CB8AC3E}">
        <p14:creationId xmlns:p14="http://schemas.microsoft.com/office/powerpoint/2010/main" val="4041337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1734" y="152718"/>
            <a:ext cx="5791200" cy="531163"/>
          </a:xfrm>
        </p:spPr>
        <p:txBody>
          <a:bodyPr>
            <a:normAutofit/>
          </a:bodyPr>
          <a:lstStyle/>
          <a:p>
            <a:pPr algn="ctr"/>
            <a:r>
              <a:rPr lang="en-US" sz="2400" dirty="0">
                <a:solidFill>
                  <a:srgbClr val="008000"/>
                </a:solidFill>
              </a:rPr>
              <a:t>STATEMENT OF THE PROBLEM</a:t>
            </a:r>
          </a:p>
        </p:txBody>
      </p:sp>
      <p:sp>
        <p:nvSpPr>
          <p:cNvPr id="3" name="Content Placeholder 2"/>
          <p:cNvSpPr>
            <a:spLocks noGrp="1"/>
          </p:cNvSpPr>
          <p:nvPr>
            <p:ph idx="1"/>
          </p:nvPr>
        </p:nvSpPr>
        <p:spPr>
          <a:xfrm>
            <a:off x="237235" y="963016"/>
            <a:ext cx="8414851" cy="5596658"/>
          </a:xfrm>
        </p:spPr>
        <p:txBody>
          <a:bodyPr>
            <a:normAutofit lnSpcReduction="10000"/>
          </a:bodyPr>
          <a:lstStyle/>
          <a:p>
            <a:pPr marL="342900" indent="-342900" algn="just">
              <a:buFont typeface="Arial"/>
              <a:buChar char="•"/>
            </a:pPr>
            <a:r>
              <a:rPr lang="en-GB" b="0" dirty="0"/>
              <a:t>Manufacturing industry is the driving force for growth, prosperity and sustainable development of the Indian Economy. </a:t>
            </a:r>
          </a:p>
          <a:p>
            <a:pPr marL="342900" indent="-342900" algn="just">
              <a:buFont typeface="Arial"/>
              <a:buChar char="•"/>
            </a:pPr>
            <a:r>
              <a:rPr lang="en-US" b="0" dirty="0"/>
              <a:t>After the economic reforms policies adopted by the Indian economy in 1991, entire economy was thrown into a highly competitive global world where demand for skilled workers has increased. </a:t>
            </a:r>
          </a:p>
          <a:p>
            <a:pPr marL="342900" indent="-342900" algn="just">
              <a:buFont typeface="Arial"/>
              <a:buChar char="•"/>
            </a:pPr>
            <a:r>
              <a:rPr lang="en-US" b="0" dirty="0"/>
              <a:t>The size of the unorganized sector has also grown substantially as unskilled or semi-skilled workforce tended towards this sector for their livelihood options. </a:t>
            </a:r>
          </a:p>
          <a:p>
            <a:pPr marL="342900" indent="-342900" algn="just">
              <a:buFont typeface="Arial"/>
              <a:buChar char="•"/>
            </a:pPr>
            <a:r>
              <a:rPr lang="en-US" b="0" dirty="0"/>
              <a:t>The role of unorganized manufacturing sector has become more prominent towards employment generation. </a:t>
            </a:r>
          </a:p>
          <a:p>
            <a:pPr marL="342900" indent="-342900" algn="just">
              <a:buFont typeface="Arial"/>
              <a:buChar char="•"/>
            </a:pPr>
            <a:r>
              <a:rPr lang="en-GB" b="0" dirty="0"/>
              <a:t>Although unorganised manufacturing sector accounts for 80% of the total manufacturing sector, it generates only 33% of the total income generated from the total manufacturing sector in India. </a:t>
            </a:r>
          </a:p>
          <a:p>
            <a:pPr marL="342900" indent="-342900" algn="just">
              <a:buFont typeface="Arial"/>
              <a:buChar char="•"/>
            </a:pPr>
            <a:r>
              <a:rPr lang="en-GB" b="0" dirty="0"/>
              <a:t>There exists a lot of opportunity to make this sector to produce effectively in order to make India a manufacturing hub to compete globally.</a:t>
            </a:r>
            <a:r>
              <a:rPr lang="en-US" b="0" dirty="0"/>
              <a:t>  </a:t>
            </a:r>
          </a:p>
          <a:p>
            <a:endParaRPr lang="en-US" dirty="0"/>
          </a:p>
          <a:p>
            <a:endParaRPr lang="en-US" dirty="0"/>
          </a:p>
          <a:p>
            <a:endParaRPr lang="en-US" dirty="0"/>
          </a:p>
        </p:txBody>
      </p:sp>
    </p:spTree>
    <p:extLst>
      <p:ext uri="{BB962C8B-B14F-4D97-AF65-F5344CB8AC3E}">
        <p14:creationId xmlns:p14="http://schemas.microsoft.com/office/powerpoint/2010/main" val="369999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152718"/>
            <a:ext cx="8597900" cy="533082"/>
          </a:xfrm>
        </p:spPr>
        <p:txBody>
          <a:bodyPr>
            <a:normAutofit/>
          </a:bodyPr>
          <a:lstStyle/>
          <a:p>
            <a:r>
              <a:rPr lang="en-US" sz="2400" dirty="0"/>
              <a:t>Objectives of the study and source of data</a:t>
            </a:r>
          </a:p>
        </p:txBody>
      </p:sp>
      <p:sp>
        <p:nvSpPr>
          <p:cNvPr id="3" name="Content Placeholder 2"/>
          <p:cNvSpPr>
            <a:spLocks noGrp="1"/>
          </p:cNvSpPr>
          <p:nvPr>
            <p:ph idx="1"/>
          </p:nvPr>
        </p:nvSpPr>
        <p:spPr>
          <a:xfrm>
            <a:off x="215900" y="800100"/>
            <a:ext cx="8597900" cy="5676900"/>
          </a:xfrm>
        </p:spPr>
        <p:txBody>
          <a:bodyPr/>
          <a:lstStyle/>
          <a:p>
            <a:r>
              <a:rPr lang="en-US" dirty="0"/>
              <a:t>Objectives:</a:t>
            </a:r>
          </a:p>
          <a:p>
            <a:pPr marL="342900" indent="-342900" algn="just">
              <a:lnSpc>
                <a:spcPct val="150000"/>
              </a:lnSpc>
              <a:buFont typeface="Arial"/>
              <a:buChar char="•"/>
            </a:pPr>
            <a:r>
              <a:rPr lang="en-GB" b="0" dirty="0"/>
              <a:t>To measure the productivity and technical efficiency of the enterprises of unorganised manufacturing industry in India </a:t>
            </a:r>
          </a:p>
          <a:p>
            <a:pPr marL="342900" indent="-342900" algn="just">
              <a:lnSpc>
                <a:spcPct val="150000"/>
              </a:lnSpc>
              <a:buFont typeface="Arial"/>
              <a:buChar char="•"/>
            </a:pPr>
            <a:r>
              <a:rPr lang="en-GB" b="0" dirty="0"/>
              <a:t>To find out significant reasons behind the low technical efficiency of these enterprises during the period from 2010-11 to 2015-16.</a:t>
            </a:r>
            <a:r>
              <a:rPr lang="en-US" b="0" dirty="0"/>
              <a:t> </a:t>
            </a:r>
          </a:p>
          <a:p>
            <a:pPr algn="just"/>
            <a:r>
              <a:rPr lang="en-US" dirty="0"/>
              <a:t>Source of Data:</a:t>
            </a:r>
          </a:p>
          <a:p>
            <a:pPr marL="342900" indent="-342900" algn="just">
              <a:lnSpc>
                <a:spcPct val="150000"/>
              </a:lnSpc>
              <a:buFont typeface="Arial"/>
              <a:buChar char="•"/>
            </a:pPr>
            <a:r>
              <a:rPr lang="en-GB" b="0" dirty="0"/>
              <a:t>Pooled cross-sectional unit level data of unincorporated manufacturing enterprises from 67</a:t>
            </a:r>
            <a:r>
              <a:rPr lang="en-GB" b="0" baseline="30000" dirty="0"/>
              <a:t>th</a:t>
            </a:r>
            <a:r>
              <a:rPr lang="en-GB" b="0" dirty="0"/>
              <a:t> (2010-11) and 73</a:t>
            </a:r>
            <a:r>
              <a:rPr lang="en-GB" b="0" baseline="30000" dirty="0"/>
              <a:t>rd</a:t>
            </a:r>
            <a:r>
              <a:rPr lang="en-GB" b="0" dirty="0"/>
              <a:t> (2015-16) round survey of unincorporated non-agricultural enterprises (excluding construction) by the National Sample Survey Office of the Government of India.</a:t>
            </a:r>
            <a:r>
              <a:rPr lang="en-US" b="0" dirty="0"/>
              <a:t> </a:t>
            </a:r>
          </a:p>
          <a:p>
            <a:pPr algn="just"/>
            <a:endParaRPr lang="en-US" b="0" dirty="0"/>
          </a:p>
        </p:txBody>
      </p:sp>
    </p:spTree>
    <p:extLst>
      <p:ext uri="{BB962C8B-B14F-4D97-AF65-F5344CB8AC3E}">
        <p14:creationId xmlns:p14="http://schemas.microsoft.com/office/powerpoint/2010/main" val="2934259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52718"/>
            <a:ext cx="9169400" cy="863282"/>
          </a:xfrm>
        </p:spPr>
        <p:txBody>
          <a:bodyPr>
            <a:normAutofit/>
          </a:bodyPr>
          <a:lstStyle/>
          <a:p>
            <a:pPr lvl="0" algn="ctr"/>
            <a:r>
              <a:rPr lang="en-US" sz="1600" b="1" dirty="0">
                <a:solidFill>
                  <a:srgbClr val="008000"/>
                </a:solidFill>
              </a:rPr>
              <a:t>overview of the unincorporated manufacturing enterprises in India: 2010-11 to 2015-16</a:t>
            </a:r>
            <a:br>
              <a:rPr lang="en-US" sz="1600" dirty="0">
                <a:solidFill>
                  <a:srgbClr val="008000"/>
                </a:solidFill>
              </a:rPr>
            </a:br>
            <a:endParaRPr lang="en-US" sz="1600" dirty="0">
              <a:solidFill>
                <a:srgbClr val="008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34777033"/>
              </p:ext>
            </p:extLst>
          </p:nvPr>
        </p:nvGraphicFramePr>
        <p:xfrm>
          <a:off x="457200" y="1752600"/>
          <a:ext cx="7620000" cy="3724466"/>
        </p:xfrm>
        <a:graphic>
          <a:graphicData uri="http://schemas.openxmlformats.org/drawingml/2006/table">
            <a:tbl>
              <a:tblPr firstRow="1" bandRow="1">
                <a:tableStyleId>{5C22544A-7EE6-4342-B048-85BDC9FD1C3A}</a:tableStyleId>
              </a:tblPr>
              <a:tblGrid>
                <a:gridCol w="4889500">
                  <a:extLst>
                    <a:ext uri="{9D8B030D-6E8A-4147-A177-3AD203B41FA5}">
                      <a16:colId xmlns:a16="http://schemas.microsoft.com/office/drawing/2014/main" val="20000"/>
                    </a:ext>
                  </a:extLst>
                </a:gridCol>
                <a:gridCol w="1384300">
                  <a:extLst>
                    <a:ext uri="{9D8B030D-6E8A-4147-A177-3AD203B41FA5}">
                      <a16:colId xmlns:a16="http://schemas.microsoft.com/office/drawing/2014/main" val="20001"/>
                    </a:ext>
                  </a:extLst>
                </a:gridCol>
                <a:gridCol w="1346200">
                  <a:extLst>
                    <a:ext uri="{9D8B030D-6E8A-4147-A177-3AD203B41FA5}">
                      <a16:colId xmlns:a16="http://schemas.microsoft.com/office/drawing/2014/main" val="20002"/>
                    </a:ext>
                  </a:extLst>
                </a:gridCol>
              </a:tblGrid>
              <a:tr h="370840">
                <a:tc rowSpan="2">
                  <a:txBody>
                    <a:bodyPr/>
                    <a:lstStyle/>
                    <a:p>
                      <a:pPr algn="ctr"/>
                      <a:r>
                        <a:rPr lang="en-US" dirty="0">
                          <a:latin typeface="Times New Roman"/>
                          <a:cs typeface="Times New Roman"/>
                        </a:rPr>
                        <a:t>Unincorporated</a:t>
                      </a:r>
                      <a:r>
                        <a:rPr lang="en-US" baseline="0" dirty="0">
                          <a:latin typeface="Times New Roman"/>
                          <a:cs typeface="Times New Roman"/>
                        </a:rPr>
                        <a:t> Manufacturing Enterprises</a:t>
                      </a:r>
                      <a:endParaRPr lang="en-US" dirty="0">
                        <a:latin typeface="Times New Roman"/>
                        <a:cs typeface="Times New Roman"/>
                      </a:endParaRPr>
                    </a:p>
                  </a:txBody>
                  <a:tcPr/>
                </a:tc>
                <a:tc gridSpan="2">
                  <a:txBody>
                    <a:bodyPr/>
                    <a:lstStyle/>
                    <a:p>
                      <a:pPr algn="ctr"/>
                      <a:r>
                        <a:rPr lang="en-US" dirty="0">
                          <a:latin typeface="Times New Roman"/>
                          <a:cs typeface="Times New Roman"/>
                        </a:rPr>
                        <a:t>Mean GVA (in</a:t>
                      </a:r>
                      <a:r>
                        <a:rPr lang="en-US" baseline="0" dirty="0">
                          <a:latin typeface="Times New Roman"/>
                          <a:cs typeface="Times New Roman"/>
                        </a:rPr>
                        <a:t> </a:t>
                      </a:r>
                      <a:r>
                        <a:rPr lang="en-US" baseline="0" dirty="0" err="1">
                          <a:latin typeface="Times New Roman"/>
                          <a:cs typeface="Times New Roman"/>
                        </a:rPr>
                        <a:t>Rs</a:t>
                      </a:r>
                      <a:r>
                        <a:rPr lang="en-US" baseline="0" dirty="0">
                          <a:latin typeface="Times New Roman"/>
                          <a:cs typeface="Times New Roman"/>
                        </a:rPr>
                        <a:t>.)</a:t>
                      </a:r>
                      <a:endParaRPr lang="en-US" dirty="0">
                        <a:latin typeface="Times New Roman"/>
                        <a:cs typeface="Times New Roman"/>
                      </a:endParaRPr>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pPr algn="ctr"/>
                      <a:r>
                        <a:rPr lang="en-US" dirty="0">
                          <a:latin typeface="Times New Roman"/>
                          <a:cs typeface="Times New Roman"/>
                        </a:rPr>
                        <a:t>2010-11</a:t>
                      </a:r>
                    </a:p>
                  </a:txBody>
                  <a:tcPr/>
                </a:tc>
                <a:tc>
                  <a:txBody>
                    <a:bodyPr/>
                    <a:lstStyle/>
                    <a:p>
                      <a:pPr algn="ctr"/>
                      <a:r>
                        <a:rPr lang="en-US" dirty="0">
                          <a:latin typeface="Times New Roman"/>
                          <a:cs typeface="Times New Roman"/>
                        </a:rPr>
                        <a:t>2015-16</a:t>
                      </a:r>
                    </a:p>
                  </a:txBody>
                  <a:tcPr/>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Urban establishment outside household premises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27185</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50234</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Urban establishment within household premises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20713</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34338</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Rural establishment outside household premises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50957</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43138</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Rural establishment within household premises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16238</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26573</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Urban OAE outside household premises</a:t>
                      </a:r>
                      <a:endParaRPr lang="en-US" sz="2400" dirty="0">
                        <a:effectLst/>
                        <a:latin typeface="Calibri"/>
                        <a:ea typeface="Calibri"/>
                        <a:cs typeface="Times New Roman"/>
                      </a:endParaRPr>
                    </a:p>
                  </a:txBody>
                  <a:tcPr anchor="b"/>
                </a:tc>
                <a:tc>
                  <a:txBody>
                    <a:bodyPr/>
                    <a:lstStyle/>
                    <a:p>
                      <a:pPr algn="ctr">
                        <a:lnSpc>
                          <a:spcPct val="115000"/>
                        </a:lnSpc>
                        <a:spcAft>
                          <a:spcPts val="0"/>
                        </a:spcAft>
                      </a:pPr>
                      <a:r>
                        <a:rPr lang="en-IN" sz="1800" dirty="0">
                          <a:solidFill>
                            <a:srgbClr val="000000"/>
                          </a:solidFill>
                          <a:effectLst/>
                          <a:latin typeface="Times New Roman"/>
                          <a:ea typeface="Times New Roman"/>
                          <a:cs typeface="Times New Roman"/>
                        </a:rPr>
                        <a:t>7696</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12615</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6"/>
                  </a:ext>
                </a:extLst>
              </a:tr>
              <a:tr h="370840">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Urban OAE within household premises</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5867</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dirty="0">
                          <a:solidFill>
                            <a:srgbClr val="000000"/>
                          </a:solidFill>
                          <a:effectLst/>
                          <a:latin typeface="Times New Roman"/>
                          <a:ea typeface="Times New Roman"/>
                          <a:cs typeface="Times New Roman"/>
                        </a:rPr>
                        <a:t>6298</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7"/>
                  </a:ext>
                </a:extLst>
              </a:tr>
              <a:tr h="370840">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Rural OAE outside household premises</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6085</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dirty="0">
                          <a:solidFill>
                            <a:srgbClr val="000000"/>
                          </a:solidFill>
                          <a:effectLst/>
                          <a:latin typeface="Times New Roman"/>
                          <a:ea typeface="Times New Roman"/>
                          <a:cs typeface="Times New Roman"/>
                        </a:rPr>
                        <a:t>9467</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8"/>
                  </a:ext>
                </a:extLst>
              </a:tr>
              <a:tr h="370840">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Rural OAE within household premises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a:solidFill>
                            <a:srgbClr val="000000"/>
                          </a:solidFill>
                          <a:effectLst/>
                          <a:latin typeface="Times New Roman"/>
                          <a:ea typeface="Times New Roman"/>
                          <a:cs typeface="Times New Roman"/>
                        </a:rPr>
                        <a:t>4288</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IN" sz="1800" dirty="0">
                          <a:solidFill>
                            <a:srgbClr val="000000"/>
                          </a:solidFill>
                          <a:effectLst/>
                          <a:latin typeface="Times New Roman"/>
                          <a:ea typeface="Times New Roman"/>
                          <a:cs typeface="Times New Roman"/>
                        </a:rPr>
                        <a:t>5044</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9"/>
                  </a:ext>
                </a:extLst>
              </a:tr>
            </a:tbl>
          </a:graphicData>
        </a:graphic>
      </p:graphicFrame>
      <p:sp>
        <p:nvSpPr>
          <p:cNvPr id="6" name="Rectangle 5"/>
          <p:cNvSpPr/>
          <p:nvPr/>
        </p:nvSpPr>
        <p:spPr>
          <a:xfrm>
            <a:off x="25400" y="874236"/>
            <a:ext cx="8496300" cy="923330"/>
          </a:xfrm>
          <a:prstGeom prst="rect">
            <a:avLst/>
          </a:prstGeom>
        </p:spPr>
        <p:txBody>
          <a:bodyPr wrap="square">
            <a:spAutoFit/>
          </a:bodyPr>
          <a:lstStyle/>
          <a:p>
            <a:pPr algn="ctr"/>
            <a:r>
              <a:rPr lang="en-GB" b="1" dirty="0"/>
              <a:t>Table 1 </a:t>
            </a:r>
            <a:r>
              <a:rPr lang="en-GB" dirty="0"/>
              <a:t>Mean Value of Gross Value Added </a:t>
            </a:r>
            <a:r>
              <a:rPr lang="en-GB" sz="1200" dirty="0"/>
              <a:t>(deflated by WPI for Manufactured Products with Base:2011-12=100)</a:t>
            </a:r>
            <a:r>
              <a:rPr lang="en-GB" dirty="0"/>
              <a:t> by Unincorporated Manufacturing Enterprises in India (Excluding Construction) in 2010-11 and 2015-16</a:t>
            </a:r>
            <a:endParaRPr lang="en-US" dirty="0"/>
          </a:p>
        </p:txBody>
      </p:sp>
      <p:sp>
        <p:nvSpPr>
          <p:cNvPr id="7" name="Rectangle 6"/>
          <p:cNvSpPr/>
          <p:nvPr/>
        </p:nvSpPr>
        <p:spPr>
          <a:xfrm>
            <a:off x="546100" y="5658535"/>
            <a:ext cx="7340600" cy="369332"/>
          </a:xfrm>
          <a:prstGeom prst="rect">
            <a:avLst/>
          </a:prstGeom>
        </p:spPr>
        <p:txBody>
          <a:bodyPr wrap="square">
            <a:spAutoFit/>
          </a:bodyPr>
          <a:lstStyle/>
          <a:p>
            <a:r>
              <a:rPr lang="en-GB" dirty="0"/>
              <a:t>Source: Author’s calculation from NSSO 67</a:t>
            </a:r>
            <a:r>
              <a:rPr lang="en-GB" baseline="30000" dirty="0"/>
              <a:t>th</a:t>
            </a:r>
            <a:r>
              <a:rPr lang="en-GB" dirty="0"/>
              <a:t> and 73</a:t>
            </a:r>
            <a:r>
              <a:rPr lang="en-GB" baseline="30000" dirty="0"/>
              <a:t>rd</a:t>
            </a:r>
            <a:r>
              <a:rPr lang="en-GB" dirty="0"/>
              <a:t> Round Survey</a:t>
            </a:r>
            <a:endParaRPr lang="en-US" dirty="0"/>
          </a:p>
        </p:txBody>
      </p:sp>
    </p:spTree>
    <p:extLst>
      <p:ext uri="{BB962C8B-B14F-4D97-AF65-F5344CB8AC3E}">
        <p14:creationId xmlns:p14="http://schemas.microsoft.com/office/powerpoint/2010/main" val="2717486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77413912"/>
              </p:ext>
            </p:extLst>
          </p:nvPr>
        </p:nvGraphicFramePr>
        <p:xfrm>
          <a:off x="457200" y="1752600"/>
          <a:ext cx="8115300" cy="4251960"/>
        </p:xfrm>
        <a:graphic>
          <a:graphicData uri="http://schemas.openxmlformats.org/drawingml/2006/table">
            <a:tbl>
              <a:tblPr firstRow="1" bandRow="1">
                <a:tableStyleId>{5C22544A-7EE6-4342-B048-85BDC9FD1C3A}</a:tableStyleId>
              </a:tblPr>
              <a:tblGrid>
                <a:gridCol w="5359400">
                  <a:extLst>
                    <a:ext uri="{9D8B030D-6E8A-4147-A177-3AD203B41FA5}">
                      <a16:colId xmlns:a16="http://schemas.microsoft.com/office/drawing/2014/main" val="20000"/>
                    </a:ext>
                  </a:extLst>
                </a:gridCol>
                <a:gridCol w="13843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tblGrid>
              <a:tr h="370840">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effectLst/>
                          <a:latin typeface="+mn-lt"/>
                          <a:ea typeface="+mn-ea"/>
                          <a:cs typeface="+mn-cs"/>
                        </a:rPr>
                        <a:t>Unincorporated Manufacturing Enterprises</a:t>
                      </a:r>
                    </a:p>
                    <a:p>
                      <a:pPr algn="ctr"/>
                      <a:endParaRPr lang="en-US" dirty="0"/>
                    </a:p>
                  </a:txBody>
                  <a:tcPr/>
                </a:tc>
                <a:tc gridSpan="2">
                  <a:txBody>
                    <a:bodyPr/>
                    <a:lstStyle/>
                    <a:p>
                      <a:pPr algn="ctr"/>
                      <a:r>
                        <a:rPr lang="en-US" sz="1800" b="1" kern="1200" dirty="0">
                          <a:solidFill>
                            <a:schemeClr val="lt1"/>
                          </a:solidFill>
                          <a:effectLst/>
                          <a:latin typeface="+mn-lt"/>
                          <a:ea typeface="+mn-ea"/>
                          <a:cs typeface="+mn-cs"/>
                        </a:rPr>
                        <a:t>Mean Working hours</a:t>
                      </a:r>
                      <a:r>
                        <a:rPr lang="en-US" dirty="0">
                          <a:effectLst/>
                        </a:rPr>
                        <a:t> (Average</a:t>
                      </a:r>
                      <a:r>
                        <a:rPr lang="en-US" baseline="0" dirty="0">
                          <a:effectLst/>
                        </a:rPr>
                        <a:t> Number of Workers)</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pPr algn="ctr">
                        <a:lnSpc>
                          <a:spcPct val="115000"/>
                        </a:lnSpc>
                        <a:spcAft>
                          <a:spcPts val="0"/>
                        </a:spcAft>
                      </a:pPr>
                      <a:r>
                        <a:rPr lang="en-US" sz="2000" b="1">
                          <a:solidFill>
                            <a:srgbClr val="000000"/>
                          </a:solidFill>
                          <a:effectLst/>
                          <a:latin typeface="Times New Roman"/>
                          <a:ea typeface="Times New Roman"/>
                          <a:cs typeface="Times New Roman"/>
                        </a:rPr>
                        <a:t>2010-11</a:t>
                      </a:r>
                      <a:endParaRPr lang="en-US" sz="28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b="1">
                          <a:solidFill>
                            <a:srgbClr val="000000"/>
                          </a:solidFill>
                          <a:effectLst/>
                          <a:latin typeface="Times New Roman"/>
                          <a:ea typeface="Times New Roman"/>
                          <a:cs typeface="Times New Roman"/>
                        </a:rPr>
                        <a:t>2015-16</a:t>
                      </a:r>
                      <a:endParaRPr lang="en-US" sz="280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IN" sz="2000" dirty="0">
                          <a:effectLst/>
                          <a:latin typeface="Times New Roman"/>
                          <a:ea typeface="Calibri"/>
                          <a:cs typeface="Times New Roman"/>
                        </a:rPr>
                        <a:t>Urban establishment outside household premises</a:t>
                      </a:r>
                      <a:endParaRPr lang="en-US" sz="2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9.42(2)</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9.38(3)</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IN" sz="2000">
                          <a:effectLst/>
                          <a:latin typeface="Times New Roman"/>
                          <a:ea typeface="Calibri"/>
                          <a:cs typeface="Times New Roman"/>
                        </a:rPr>
                        <a:t>Urban establishment within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9.20(2)</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8.84((2)</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IN" sz="2000">
                          <a:effectLst/>
                          <a:latin typeface="Times New Roman"/>
                          <a:ea typeface="Calibri"/>
                          <a:cs typeface="Times New Roman"/>
                        </a:rPr>
                        <a:t>Rural establishment outside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9.76(5)</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9.17(3)</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370840">
                <a:tc>
                  <a:txBody>
                    <a:bodyPr/>
                    <a:lstStyle/>
                    <a:p>
                      <a:pPr algn="ctr">
                        <a:lnSpc>
                          <a:spcPct val="115000"/>
                        </a:lnSpc>
                        <a:spcAft>
                          <a:spcPts val="0"/>
                        </a:spcAft>
                      </a:pPr>
                      <a:r>
                        <a:rPr lang="en-IN" sz="2000">
                          <a:effectLst/>
                          <a:latin typeface="Times New Roman"/>
                          <a:ea typeface="Calibri"/>
                          <a:cs typeface="Times New Roman"/>
                        </a:rPr>
                        <a:t>Rural establishment within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9.01(3)</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8.72(2)</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r h="370840">
                <a:tc>
                  <a:txBody>
                    <a:bodyPr/>
                    <a:lstStyle/>
                    <a:p>
                      <a:pPr algn="ctr">
                        <a:lnSpc>
                          <a:spcPct val="115000"/>
                        </a:lnSpc>
                        <a:spcAft>
                          <a:spcPts val="0"/>
                        </a:spcAft>
                      </a:pPr>
                      <a:r>
                        <a:rPr lang="en-IN" sz="2000">
                          <a:effectLst/>
                          <a:latin typeface="Times New Roman"/>
                          <a:ea typeface="Calibri"/>
                          <a:cs typeface="Times New Roman"/>
                        </a:rPr>
                        <a:t>Urban OAE outside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8.87(1)</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8.84(1)</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6"/>
                  </a:ext>
                </a:extLst>
              </a:tr>
              <a:tr h="370840">
                <a:tc>
                  <a:txBody>
                    <a:bodyPr/>
                    <a:lstStyle/>
                    <a:p>
                      <a:pPr algn="ctr">
                        <a:lnSpc>
                          <a:spcPct val="115000"/>
                        </a:lnSpc>
                        <a:spcAft>
                          <a:spcPts val="0"/>
                        </a:spcAft>
                      </a:pPr>
                      <a:r>
                        <a:rPr lang="en-IN" sz="2000">
                          <a:effectLst/>
                          <a:latin typeface="Times New Roman"/>
                          <a:ea typeface="Calibri"/>
                          <a:cs typeface="Times New Roman"/>
                        </a:rPr>
                        <a:t>Urban OAE within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7.69(1)</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8.38(1)</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7"/>
                  </a:ext>
                </a:extLst>
              </a:tr>
              <a:tr h="370840">
                <a:tc>
                  <a:txBody>
                    <a:bodyPr/>
                    <a:lstStyle/>
                    <a:p>
                      <a:pPr algn="ctr">
                        <a:lnSpc>
                          <a:spcPct val="115000"/>
                        </a:lnSpc>
                        <a:spcAft>
                          <a:spcPts val="0"/>
                        </a:spcAft>
                      </a:pPr>
                      <a:r>
                        <a:rPr lang="en-IN" sz="2000">
                          <a:effectLst/>
                          <a:latin typeface="Times New Roman"/>
                          <a:ea typeface="Calibri"/>
                          <a:cs typeface="Times New Roman"/>
                        </a:rPr>
                        <a:t>Rural OAE outside household premises</a:t>
                      </a:r>
                      <a:endParaRPr lang="en-US" sz="280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8.15(2)</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8.17(1)</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8"/>
                  </a:ext>
                </a:extLst>
              </a:tr>
              <a:tr h="370840">
                <a:tc>
                  <a:txBody>
                    <a:bodyPr/>
                    <a:lstStyle/>
                    <a:p>
                      <a:pPr algn="ctr">
                        <a:lnSpc>
                          <a:spcPct val="115000"/>
                        </a:lnSpc>
                        <a:spcAft>
                          <a:spcPts val="0"/>
                        </a:spcAft>
                      </a:pPr>
                      <a:r>
                        <a:rPr lang="en-IN" sz="2000" dirty="0">
                          <a:effectLst/>
                          <a:latin typeface="Times New Roman"/>
                          <a:ea typeface="Calibri"/>
                          <a:cs typeface="Times New Roman"/>
                        </a:rPr>
                        <a:t>Rural OAE within household premises</a:t>
                      </a:r>
                      <a:endParaRPr lang="en-US" sz="2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7.67(1)</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6.87(1)</a:t>
                      </a:r>
                      <a:endParaRPr lang="en-US" sz="28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9"/>
                  </a:ext>
                </a:extLst>
              </a:tr>
            </a:tbl>
          </a:graphicData>
        </a:graphic>
      </p:graphicFrame>
      <p:sp>
        <p:nvSpPr>
          <p:cNvPr id="5" name="Rectangle 4"/>
          <p:cNvSpPr/>
          <p:nvPr/>
        </p:nvSpPr>
        <p:spPr>
          <a:xfrm>
            <a:off x="482600" y="691971"/>
            <a:ext cx="8089900" cy="923330"/>
          </a:xfrm>
          <a:prstGeom prst="rect">
            <a:avLst/>
          </a:prstGeom>
        </p:spPr>
        <p:txBody>
          <a:bodyPr wrap="square">
            <a:spAutoFit/>
          </a:bodyPr>
          <a:lstStyle/>
          <a:p>
            <a:r>
              <a:rPr lang="en-GB" b="1" dirty="0"/>
              <a:t>Table 2 Average Number of Workers Employed and Mean Working Hours of Unincorporated Manufacturing Enterprises in India in 2010-11 and 2015-16</a:t>
            </a:r>
            <a:endParaRPr lang="en-US" dirty="0"/>
          </a:p>
        </p:txBody>
      </p:sp>
      <p:sp>
        <p:nvSpPr>
          <p:cNvPr id="6" name="Rectangle 5"/>
          <p:cNvSpPr/>
          <p:nvPr/>
        </p:nvSpPr>
        <p:spPr>
          <a:xfrm>
            <a:off x="2730500" y="6113025"/>
            <a:ext cx="3594100" cy="369332"/>
          </a:xfrm>
          <a:prstGeom prst="rect">
            <a:avLst/>
          </a:prstGeom>
        </p:spPr>
        <p:txBody>
          <a:bodyPr wrap="square">
            <a:spAutoFit/>
          </a:bodyPr>
          <a:lstStyle/>
          <a:p>
            <a:r>
              <a:rPr lang="en-GB" dirty="0"/>
              <a:t>Source: Same as in Table -1.</a:t>
            </a:r>
            <a:endParaRPr lang="en-US" dirty="0"/>
          </a:p>
        </p:txBody>
      </p:sp>
    </p:spTree>
    <p:extLst>
      <p:ext uri="{BB962C8B-B14F-4D97-AF65-F5344CB8AC3E}">
        <p14:creationId xmlns:p14="http://schemas.microsoft.com/office/powerpoint/2010/main" val="870619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24118587"/>
              </p:ext>
            </p:extLst>
          </p:nvPr>
        </p:nvGraphicFramePr>
        <p:xfrm>
          <a:off x="317500" y="1320800"/>
          <a:ext cx="8267701" cy="4095230"/>
        </p:xfrm>
        <a:graphic>
          <a:graphicData uri="http://schemas.openxmlformats.org/drawingml/2006/table">
            <a:tbl>
              <a:tblPr firstRow="1" bandRow="1">
                <a:tableStyleId>{5C22544A-7EE6-4342-B048-85BDC9FD1C3A}</a:tableStyleId>
              </a:tblPr>
              <a:tblGrid>
                <a:gridCol w="4443889">
                  <a:extLst>
                    <a:ext uri="{9D8B030D-6E8A-4147-A177-3AD203B41FA5}">
                      <a16:colId xmlns:a16="http://schemas.microsoft.com/office/drawing/2014/main" val="20000"/>
                    </a:ext>
                  </a:extLst>
                </a:gridCol>
                <a:gridCol w="1991138">
                  <a:extLst>
                    <a:ext uri="{9D8B030D-6E8A-4147-A177-3AD203B41FA5}">
                      <a16:colId xmlns:a16="http://schemas.microsoft.com/office/drawing/2014/main" val="20001"/>
                    </a:ext>
                  </a:extLst>
                </a:gridCol>
                <a:gridCol w="1832674">
                  <a:extLst>
                    <a:ext uri="{9D8B030D-6E8A-4147-A177-3AD203B41FA5}">
                      <a16:colId xmlns:a16="http://schemas.microsoft.com/office/drawing/2014/main" val="20002"/>
                    </a:ext>
                  </a:extLst>
                </a:gridCol>
              </a:tblGrid>
              <a:tr h="409523">
                <a:tc rowSpan="2">
                  <a:txBody>
                    <a:bodyPr/>
                    <a:lstStyle/>
                    <a:p>
                      <a:pPr algn="ctr"/>
                      <a:r>
                        <a:rPr lang="en-US" sz="1800" b="1" kern="1200" dirty="0">
                          <a:solidFill>
                            <a:schemeClr val="lt1"/>
                          </a:solidFill>
                          <a:effectLst/>
                          <a:latin typeface="+mn-lt"/>
                          <a:ea typeface="+mn-ea"/>
                          <a:cs typeface="+mn-cs"/>
                        </a:rPr>
                        <a:t>Nature of Problem Faced</a:t>
                      </a:r>
                      <a:r>
                        <a:rPr lang="en-US" dirty="0">
                          <a:effectLst/>
                        </a:rPr>
                        <a:t> </a:t>
                      </a:r>
                      <a:endParaRPr lang="en-US" dirty="0"/>
                    </a:p>
                  </a:txBody>
                  <a:tcPr/>
                </a:tc>
                <a:tc gridSpan="2">
                  <a:txBody>
                    <a:bodyPr/>
                    <a:lstStyle/>
                    <a:p>
                      <a:pPr algn="ctr"/>
                      <a:r>
                        <a:rPr lang="en-US" sz="1800" b="1" kern="1200" dirty="0">
                          <a:solidFill>
                            <a:schemeClr val="lt1"/>
                          </a:solidFill>
                          <a:effectLst/>
                          <a:latin typeface="+mn-lt"/>
                          <a:ea typeface="+mn-ea"/>
                          <a:cs typeface="+mn-cs"/>
                        </a:rPr>
                        <a:t>Percentage Share of Enterprises</a:t>
                      </a:r>
                      <a:r>
                        <a:rPr lang="en-US" dirty="0">
                          <a:effectLst/>
                        </a:rPr>
                        <a:t> </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409523">
                <a:tc vMerge="1">
                  <a:txBody>
                    <a:bodyPr/>
                    <a:lstStyle/>
                    <a:p>
                      <a:endParaRPr lang="en-US" dirty="0"/>
                    </a:p>
                  </a:txBody>
                  <a:tcPr/>
                </a:tc>
                <a:tc>
                  <a:txBody>
                    <a:bodyPr/>
                    <a:lstStyle/>
                    <a:p>
                      <a:pPr algn="ctr">
                        <a:lnSpc>
                          <a:spcPct val="115000"/>
                        </a:lnSpc>
                        <a:spcAft>
                          <a:spcPts val="0"/>
                        </a:spcAft>
                      </a:pPr>
                      <a:r>
                        <a:rPr lang="en-US" sz="1800" b="1">
                          <a:solidFill>
                            <a:srgbClr val="000000"/>
                          </a:solidFill>
                          <a:effectLst/>
                          <a:latin typeface="Times New Roman"/>
                          <a:ea typeface="Times New Roman"/>
                          <a:cs typeface="Times New Roman"/>
                        </a:rPr>
                        <a:t>2010-11</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b="1" dirty="0">
                          <a:solidFill>
                            <a:srgbClr val="000000"/>
                          </a:solidFill>
                          <a:effectLst/>
                          <a:latin typeface="Times New Roman"/>
                          <a:ea typeface="Times New Roman"/>
                          <a:cs typeface="Times New Roman"/>
                        </a:rPr>
                        <a:t>2015-16</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409523">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No problem</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59.07</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48.76</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409523">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Erratic power supply/ power cuts</a:t>
                      </a:r>
                      <a:endParaRPr lang="en-US" sz="24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10.6</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11.2</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409523">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Shortage of raw materials</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3.38</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3.63</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409523">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Shrinkage /fall of demand </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5.01</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13.2</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r h="409523">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Non-availability / high cost of credit </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3.85</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5.39</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6"/>
                  </a:ext>
                </a:extLst>
              </a:tr>
              <a:tr h="409523">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Non-recovery of financial dues </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4.52</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5.68</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7"/>
                  </a:ext>
                </a:extLst>
              </a:tr>
              <a:tr h="409523">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Non-availability of labour as and when needed</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7.76</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7.56</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8"/>
                  </a:ext>
                </a:extLst>
              </a:tr>
              <a:tr h="409523">
                <a:tc>
                  <a:txBody>
                    <a:bodyPr/>
                    <a:lstStyle/>
                    <a:p>
                      <a:pPr algn="ctr">
                        <a:lnSpc>
                          <a:spcPct val="115000"/>
                        </a:lnSpc>
                        <a:spcAft>
                          <a:spcPts val="0"/>
                        </a:spcAft>
                      </a:pPr>
                      <a:r>
                        <a:rPr lang="en-US" sz="1800" dirty="0" err="1">
                          <a:solidFill>
                            <a:srgbClr val="000000"/>
                          </a:solidFill>
                          <a:effectLst/>
                          <a:latin typeface="Times New Roman"/>
                          <a:ea typeface="Times New Roman"/>
                          <a:cs typeface="Times New Roman"/>
                        </a:rPr>
                        <a:t>Labour</a:t>
                      </a:r>
                      <a:r>
                        <a:rPr lang="en-US" sz="1800" dirty="0">
                          <a:solidFill>
                            <a:srgbClr val="000000"/>
                          </a:solidFill>
                          <a:effectLst/>
                          <a:latin typeface="Times New Roman"/>
                          <a:ea typeface="Times New Roman"/>
                          <a:cs typeface="Times New Roman"/>
                        </a:rPr>
                        <a:t> disputes and related problems </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1.59</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0.18</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9"/>
                  </a:ext>
                </a:extLst>
              </a:tr>
            </a:tbl>
          </a:graphicData>
        </a:graphic>
      </p:graphicFrame>
      <p:sp>
        <p:nvSpPr>
          <p:cNvPr id="5" name="Rectangle 4"/>
          <p:cNvSpPr/>
          <p:nvPr/>
        </p:nvSpPr>
        <p:spPr>
          <a:xfrm>
            <a:off x="317500" y="517436"/>
            <a:ext cx="7962900" cy="646331"/>
          </a:xfrm>
          <a:prstGeom prst="rect">
            <a:avLst/>
          </a:prstGeom>
        </p:spPr>
        <p:txBody>
          <a:bodyPr wrap="square">
            <a:spAutoFit/>
          </a:bodyPr>
          <a:lstStyle/>
          <a:p>
            <a:pPr algn="ctr"/>
            <a:r>
              <a:rPr lang="en-GB" b="1" dirty="0"/>
              <a:t>Table 3 Severe Problems Faced by Unincorporated Manufacturing Enterprises in India in 2010-11 and 2015-16</a:t>
            </a:r>
            <a:endParaRPr lang="en-US" dirty="0"/>
          </a:p>
        </p:txBody>
      </p:sp>
      <p:sp>
        <p:nvSpPr>
          <p:cNvPr id="6" name="Rectangle 5"/>
          <p:cNvSpPr/>
          <p:nvPr/>
        </p:nvSpPr>
        <p:spPr>
          <a:xfrm>
            <a:off x="2999826" y="5416034"/>
            <a:ext cx="3144348" cy="369332"/>
          </a:xfrm>
          <a:prstGeom prst="rect">
            <a:avLst/>
          </a:prstGeom>
        </p:spPr>
        <p:txBody>
          <a:bodyPr wrap="none">
            <a:spAutoFit/>
          </a:bodyPr>
          <a:lstStyle/>
          <a:p>
            <a:r>
              <a:rPr lang="en-GB" dirty="0"/>
              <a:t>Source: Same as in Table -1.</a:t>
            </a:r>
            <a:endParaRPr lang="en-US" dirty="0"/>
          </a:p>
        </p:txBody>
      </p:sp>
    </p:spTree>
    <p:extLst>
      <p:ext uri="{BB962C8B-B14F-4D97-AF65-F5344CB8AC3E}">
        <p14:creationId xmlns:p14="http://schemas.microsoft.com/office/powerpoint/2010/main" val="1009350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65786390"/>
              </p:ext>
            </p:extLst>
          </p:nvPr>
        </p:nvGraphicFramePr>
        <p:xfrm>
          <a:off x="279400" y="1181100"/>
          <a:ext cx="8432800" cy="4155440"/>
        </p:xfrm>
        <a:graphic>
          <a:graphicData uri="http://schemas.openxmlformats.org/drawingml/2006/table">
            <a:tbl>
              <a:tblPr firstRow="1" bandRow="1">
                <a:tableStyleId>{5C22544A-7EE6-4342-B048-85BDC9FD1C3A}</a:tableStyleId>
              </a:tblPr>
              <a:tblGrid>
                <a:gridCol w="4660900">
                  <a:extLst>
                    <a:ext uri="{9D8B030D-6E8A-4147-A177-3AD203B41FA5}">
                      <a16:colId xmlns:a16="http://schemas.microsoft.com/office/drawing/2014/main" val="20000"/>
                    </a:ext>
                  </a:extLst>
                </a:gridCol>
                <a:gridCol w="1958848">
                  <a:extLst>
                    <a:ext uri="{9D8B030D-6E8A-4147-A177-3AD203B41FA5}">
                      <a16:colId xmlns:a16="http://schemas.microsoft.com/office/drawing/2014/main" val="20001"/>
                    </a:ext>
                  </a:extLst>
                </a:gridCol>
                <a:gridCol w="1813052">
                  <a:extLst>
                    <a:ext uri="{9D8B030D-6E8A-4147-A177-3AD203B41FA5}">
                      <a16:colId xmlns:a16="http://schemas.microsoft.com/office/drawing/2014/main" val="20002"/>
                    </a:ext>
                  </a:extLst>
                </a:gridCol>
              </a:tblGrid>
              <a:tr h="370840">
                <a:tc rowSpan="2">
                  <a:txBody>
                    <a:bodyPr/>
                    <a:lstStyle/>
                    <a:p>
                      <a:pPr algn="ctr"/>
                      <a:r>
                        <a:rPr lang="en-US" sz="1800" b="1" kern="1200" dirty="0">
                          <a:solidFill>
                            <a:schemeClr val="lt1"/>
                          </a:solidFill>
                          <a:effectLst/>
                          <a:latin typeface="+mn-lt"/>
                          <a:ea typeface="+mn-ea"/>
                          <a:cs typeface="+mn-cs"/>
                        </a:rPr>
                        <a:t>Nature of Government Assistance Received</a:t>
                      </a:r>
                    </a:p>
                    <a:p>
                      <a:pPr algn="ctr"/>
                      <a:r>
                        <a:rPr lang="en-US" sz="1800" b="1" kern="1200" dirty="0">
                          <a:solidFill>
                            <a:schemeClr val="lt1"/>
                          </a:solidFill>
                          <a:effectLst/>
                          <a:latin typeface="+mn-lt"/>
                          <a:ea typeface="+mn-ea"/>
                          <a:cs typeface="+mn-cs"/>
                        </a:rPr>
                        <a:t> </a:t>
                      </a:r>
                    </a:p>
                    <a:p>
                      <a:pPr algn="ctr"/>
                      <a:endParaRPr lang="en-US" dirty="0"/>
                    </a:p>
                  </a:txBody>
                  <a:tcPr/>
                </a:tc>
                <a:tc gridSpan="2">
                  <a:txBody>
                    <a:bodyPr/>
                    <a:lstStyle/>
                    <a:p>
                      <a:r>
                        <a:rPr lang="en-US" sz="1800" b="1" kern="1200" dirty="0">
                          <a:solidFill>
                            <a:schemeClr val="lt1"/>
                          </a:solidFill>
                          <a:effectLst/>
                          <a:latin typeface="+mn-lt"/>
                          <a:ea typeface="+mn-ea"/>
                          <a:cs typeface="+mn-cs"/>
                        </a:rPr>
                        <a:t>Percentage Share of Enterprises</a:t>
                      </a:r>
                      <a:r>
                        <a:rPr lang="en-US" dirty="0">
                          <a:effectLst/>
                        </a:rPr>
                        <a:t> </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pPr algn="ctr">
                        <a:lnSpc>
                          <a:spcPct val="115000"/>
                        </a:lnSpc>
                        <a:spcAft>
                          <a:spcPts val="0"/>
                        </a:spcAft>
                      </a:pPr>
                      <a:r>
                        <a:rPr lang="en-US" sz="1800" b="1">
                          <a:solidFill>
                            <a:srgbClr val="000000"/>
                          </a:solidFill>
                          <a:effectLst/>
                          <a:latin typeface="Times New Roman"/>
                          <a:ea typeface="Times New Roman"/>
                          <a:cs typeface="Times New Roman"/>
                        </a:rPr>
                        <a:t>2010-11</a:t>
                      </a:r>
                      <a:endParaRPr lang="en-US" sz="2400">
                        <a:effectLst/>
                        <a:latin typeface="Calibri"/>
                        <a:ea typeface="Calibri"/>
                        <a:cs typeface="Times New Roman"/>
                      </a:endParaRPr>
                    </a:p>
                    <a:p>
                      <a:pPr algn="ctr">
                        <a:lnSpc>
                          <a:spcPct val="115000"/>
                        </a:lnSpc>
                        <a:spcAft>
                          <a:spcPts val="0"/>
                        </a:spcAft>
                      </a:pPr>
                      <a:r>
                        <a:rPr lang="en-US" sz="1800" b="1">
                          <a:solidFill>
                            <a:srgbClr val="000000"/>
                          </a:solidFill>
                          <a:effectLst/>
                          <a:latin typeface="Times New Roman"/>
                          <a:ea typeface="Times New Roman"/>
                          <a:cs typeface="Times New Roman"/>
                        </a:rPr>
                        <a:t> </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b="1">
                          <a:solidFill>
                            <a:srgbClr val="000000"/>
                          </a:solidFill>
                          <a:effectLst/>
                          <a:latin typeface="Times New Roman"/>
                          <a:ea typeface="Times New Roman"/>
                          <a:cs typeface="Times New Roman"/>
                        </a:rPr>
                        <a:t>2015-16</a:t>
                      </a:r>
                      <a:endParaRPr lang="en-US" sz="2400">
                        <a:effectLst/>
                        <a:latin typeface="Calibri"/>
                        <a:ea typeface="Calibri"/>
                        <a:cs typeface="Times New Roman"/>
                      </a:endParaRPr>
                    </a:p>
                    <a:p>
                      <a:pPr algn="ctr">
                        <a:lnSpc>
                          <a:spcPct val="115000"/>
                        </a:lnSpc>
                        <a:spcAft>
                          <a:spcPts val="0"/>
                        </a:spcAft>
                      </a:pPr>
                      <a:r>
                        <a:rPr lang="en-US" sz="1800" b="1">
                          <a:solidFill>
                            <a:srgbClr val="000000"/>
                          </a:solidFill>
                          <a:effectLst/>
                          <a:latin typeface="Times New Roman"/>
                          <a:ea typeface="Times New Roman"/>
                          <a:cs typeface="Times New Roman"/>
                        </a:rPr>
                        <a:t> </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No Assistance</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96.15</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96.94</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Financial Loan</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2.37</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1.34</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subsidy</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1.25</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1.36</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4"/>
                  </a:ext>
                </a:extLst>
              </a:tr>
              <a:tr h="370840">
                <a:tc>
                  <a:txBody>
                    <a:bodyPr/>
                    <a:lstStyle/>
                    <a:p>
                      <a:pPr algn="ctr">
                        <a:lnSpc>
                          <a:spcPct val="115000"/>
                        </a:lnSpc>
                        <a:spcAft>
                          <a:spcPts val="0"/>
                        </a:spcAft>
                      </a:pPr>
                      <a:r>
                        <a:rPr lang="en-US" sz="2000">
                          <a:solidFill>
                            <a:srgbClr val="000000"/>
                          </a:solidFill>
                          <a:effectLst/>
                          <a:latin typeface="Times New Roman"/>
                          <a:ea typeface="Times New Roman"/>
                          <a:cs typeface="Times New Roman"/>
                        </a:rPr>
                        <a:t>Machinery/Equipment</a:t>
                      </a:r>
                      <a:endParaRPr lang="en-US" sz="28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0.02</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0.17</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5"/>
                  </a:ext>
                </a:extLst>
              </a:tr>
              <a:tr h="370840">
                <a:tc>
                  <a:txBody>
                    <a:bodyPr/>
                    <a:lstStyle/>
                    <a:p>
                      <a:pPr algn="ctr">
                        <a:lnSpc>
                          <a:spcPct val="115000"/>
                        </a:lnSpc>
                        <a:spcAft>
                          <a:spcPts val="0"/>
                        </a:spcAft>
                      </a:pPr>
                      <a:r>
                        <a:rPr lang="en-US" sz="2000">
                          <a:solidFill>
                            <a:srgbClr val="000000"/>
                          </a:solidFill>
                          <a:effectLst/>
                          <a:latin typeface="Times New Roman"/>
                          <a:ea typeface="Times New Roman"/>
                          <a:cs typeface="Times New Roman"/>
                        </a:rPr>
                        <a:t>Training</a:t>
                      </a:r>
                      <a:endParaRPr lang="en-US" sz="28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0.01</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0.02</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6"/>
                  </a:ext>
                </a:extLst>
              </a:tr>
              <a:tr h="370840">
                <a:tc>
                  <a:txBody>
                    <a:bodyPr/>
                    <a:lstStyle/>
                    <a:p>
                      <a:pPr algn="ctr">
                        <a:lnSpc>
                          <a:spcPct val="115000"/>
                        </a:lnSpc>
                        <a:spcAft>
                          <a:spcPts val="0"/>
                        </a:spcAft>
                      </a:pPr>
                      <a:r>
                        <a:rPr lang="en-US" sz="2000">
                          <a:solidFill>
                            <a:srgbClr val="000000"/>
                          </a:solidFill>
                          <a:effectLst/>
                          <a:latin typeface="Times New Roman"/>
                          <a:ea typeface="Times New Roman"/>
                          <a:cs typeface="Times New Roman"/>
                        </a:rPr>
                        <a:t>Marketing</a:t>
                      </a:r>
                      <a:endParaRPr lang="en-US" sz="28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0.06</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0</a:t>
                      </a:r>
                      <a:endParaRPr lang="en-US" sz="2400">
                        <a:effectLst/>
                        <a:latin typeface="Calibri"/>
                        <a:ea typeface="Calibri"/>
                        <a:cs typeface="Times New Roman"/>
                      </a:endParaRPr>
                    </a:p>
                  </a:txBody>
                  <a:tcPr marL="68580" marR="68580" marT="0" marB="0" anchor="b"/>
                </a:tc>
                <a:extLst>
                  <a:ext uri="{0D108BD9-81ED-4DB2-BD59-A6C34878D82A}">
                    <a16:rowId xmlns:a16="http://schemas.microsoft.com/office/drawing/2014/main" val="10007"/>
                  </a:ext>
                </a:extLst>
              </a:tr>
              <a:tr h="370840">
                <a:tc>
                  <a:txBody>
                    <a:bodyPr/>
                    <a:lstStyle/>
                    <a:p>
                      <a:pPr algn="ctr">
                        <a:lnSpc>
                          <a:spcPct val="115000"/>
                        </a:lnSpc>
                        <a:spcAft>
                          <a:spcPts val="0"/>
                        </a:spcAft>
                      </a:pPr>
                      <a:r>
                        <a:rPr lang="en-US" sz="2000">
                          <a:solidFill>
                            <a:srgbClr val="000000"/>
                          </a:solidFill>
                          <a:effectLst/>
                          <a:latin typeface="Times New Roman"/>
                          <a:ea typeface="Times New Roman"/>
                          <a:cs typeface="Times New Roman"/>
                        </a:rPr>
                        <a:t>Raw Material</a:t>
                      </a:r>
                      <a:endParaRPr lang="en-US" sz="28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a:t>
                      </a:r>
                      <a:endParaRPr lang="en-US" sz="24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0.01</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8"/>
                  </a:ext>
                </a:extLst>
              </a:tr>
              <a:tr h="370840">
                <a:tc>
                  <a:txBody>
                    <a:bodyPr/>
                    <a:lstStyle/>
                    <a:p>
                      <a:pPr algn="ctr">
                        <a:lnSpc>
                          <a:spcPct val="115000"/>
                        </a:lnSpc>
                        <a:spcAft>
                          <a:spcPts val="0"/>
                        </a:spcAft>
                      </a:pPr>
                      <a:r>
                        <a:rPr lang="en-US" sz="2000" dirty="0">
                          <a:solidFill>
                            <a:srgbClr val="000000"/>
                          </a:solidFill>
                          <a:effectLst/>
                          <a:latin typeface="Times New Roman"/>
                          <a:ea typeface="Times New Roman"/>
                          <a:cs typeface="Times New Roman"/>
                        </a:rPr>
                        <a:t>Others</a:t>
                      </a:r>
                      <a:endParaRPr lang="en-US" sz="2800" dirty="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a:solidFill>
                            <a:srgbClr val="000000"/>
                          </a:solidFill>
                          <a:effectLst/>
                          <a:latin typeface="Times New Roman"/>
                          <a:ea typeface="Times New Roman"/>
                          <a:cs typeface="Times New Roman"/>
                        </a:rPr>
                        <a:t>0.16</a:t>
                      </a:r>
                      <a:endParaRPr lang="en-US" sz="2400">
                        <a:effectLst/>
                        <a:latin typeface="Calibri"/>
                        <a:ea typeface="Calibri"/>
                        <a:cs typeface="Times New Roman"/>
                      </a:endParaRPr>
                    </a:p>
                  </a:txBody>
                  <a:tcPr marL="68580" marR="68580" marT="0" marB="0" anchor="b"/>
                </a:tc>
                <a:tc>
                  <a:txBody>
                    <a:bodyPr/>
                    <a:lstStyle/>
                    <a:p>
                      <a:pPr algn="ctr">
                        <a:lnSpc>
                          <a:spcPct val="115000"/>
                        </a:lnSpc>
                        <a:spcAft>
                          <a:spcPts val="0"/>
                        </a:spcAft>
                      </a:pPr>
                      <a:r>
                        <a:rPr lang="en-US" sz="1800" dirty="0">
                          <a:solidFill>
                            <a:srgbClr val="000000"/>
                          </a:solidFill>
                          <a:effectLst/>
                          <a:latin typeface="Times New Roman"/>
                          <a:ea typeface="Times New Roman"/>
                          <a:cs typeface="Times New Roman"/>
                        </a:rPr>
                        <a:t>0.16</a:t>
                      </a:r>
                      <a:endParaRPr lang="en-US" sz="2400" dirty="0">
                        <a:effectLst/>
                        <a:latin typeface="Calibri"/>
                        <a:ea typeface="Calibri"/>
                        <a:cs typeface="Times New Roman"/>
                      </a:endParaRPr>
                    </a:p>
                  </a:txBody>
                  <a:tcPr marL="68580" marR="68580" marT="0" marB="0" anchor="b"/>
                </a:tc>
                <a:extLst>
                  <a:ext uri="{0D108BD9-81ED-4DB2-BD59-A6C34878D82A}">
                    <a16:rowId xmlns:a16="http://schemas.microsoft.com/office/drawing/2014/main" val="10009"/>
                  </a:ext>
                </a:extLst>
              </a:tr>
            </a:tbl>
          </a:graphicData>
        </a:graphic>
      </p:graphicFrame>
      <p:sp>
        <p:nvSpPr>
          <p:cNvPr id="5" name="Rectangle 4"/>
          <p:cNvSpPr/>
          <p:nvPr/>
        </p:nvSpPr>
        <p:spPr>
          <a:xfrm>
            <a:off x="622300" y="238036"/>
            <a:ext cx="7924800" cy="646331"/>
          </a:xfrm>
          <a:prstGeom prst="rect">
            <a:avLst/>
          </a:prstGeom>
        </p:spPr>
        <p:txBody>
          <a:bodyPr wrap="square">
            <a:spAutoFit/>
          </a:bodyPr>
          <a:lstStyle/>
          <a:p>
            <a:pPr algn="ctr"/>
            <a:r>
              <a:rPr lang="en-GB" b="1" dirty="0"/>
              <a:t>Table 5 Government Assistance Received by Unincorporated Manufacturing Enterprises in India in 2010-11 and 2015-16</a:t>
            </a:r>
            <a:endParaRPr lang="en-US" dirty="0"/>
          </a:p>
        </p:txBody>
      </p:sp>
      <p:sp>
        <p:nvSpPr>
          <p:cNvPr id="6" name="Rectangle 5"/>
          <p:cNvSpPr/>
          <p:nvPr/>
        </p:nvSpPr>
        <p:spPr>
          <a:xfrm>
            <a:off x="2974426" y="5593834"/>
            <a:ext cx="3144348" cy="369332"/>
          </a:xfrm>
          <a:prstGeom prst="rect">
            <a:avLst/>
          </a:prstGeom>
        </p:spPr>
        <p:txBody>
          <a:bodyPr wrap="none">
            <a:spAutoFit/>
          </a:bodyPr>
          <a:lstStyle/>
          <a:p>
            <a:r>
              <a:rPr lang="en-GB" dirty="0"/>
              <a:t>Source: Same as in Table -1.</a:t>
            </a:r>
            <a:endParaRPr lang="en-US" dirty="0"/>
          </a:p>
        </p:txBody>
      </p:sp>
    </p:spTree>
    <p:extLst>
      <p:ext uri="{BB962C8B-B14F-4D97-AF65-F5344CB8AC3E}">
        <p14:creationId xmlns:p14="http://schemas.microsoft.com/office/powerpoint/2010/main" val="4138857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52718"/>
            <a:ext cx="8445500" cy="710882"/>
          </a:xfrm>
        </p:spPr>
        <p:txBody>
          <a:bodyPr>
            <a:normAutofit/>
          </a:bodyPr>
          <a:lstStyle/>
          <a:p>
            <a:r>
              <a:rPr lang="en-US" sz="2000" dirty="0"/>
              <a:t>Methodology for measuring technical inefficiency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55700"/>
                <a:ext cx="7620000" cy="5549582"/>
              </a:xfrm>
            </p:spPr>
            <p:txBody>
              <a:bodyPr>
                <a:normAutofit fontScale="85000" lnSpcReduction="10000"/>
              </a:bodyPr>
              <a:lstStyle/>
              <a:p>
                <a:pPr marL="342900" indent="-342900" algn="just">
                  <a:buFont typeface="Arial"/>
                  <a:buChar char="•"/>
                </a:pPr>
                <a:r>
                  <a:rPr lang="en-GB" sz="1900" b="0" dirty="0"/>
                  <a:t>The semi-logarithmic stochastic frontier production function using the</a:t>
                </a:r>
                <a:r>
                  <a:rPr lang="en-US" sz="1900" b="0" dirty="0"/>
                  <a:t> </a:t>
                </a:r>
                <a:r>
                  <a:rPr lang="en-GB" sz="1900" b="0" dirty="0"/>
                  <a:t>model of </a:t>
                </a:r>
                <a:r>
                  <a:rPr lang="en-GB" sz="1900" b="0" dirty="0" err="1"/>
                  <a:t>Battese</a:t>
                </a:r>
                <a:r>
                  <a:rPr lang="en-GB" sz="1900" b="0" dirty="0"/>
                  <a:t> and </a:t>
                </a:r>
                <a:r>
                  <a:rPr lang="en-GB" sz="1900" b="0" dirty="0" err="1"/>
                  <a:t>Coelli</a:t>
                </a:r>
                <a:r>
                  <a:rPr lang="en-GB" sz="1900" b="0" dirty="0"/>
                  <a:t> (1992) with the assumption that efficiency is time invariant.</a:t>
                </a:r>
              </a:p>
              <a:p>
                <a:pPr marL="342900" indent="-342900" algn="just">
                  <a:buFont typeface="Arial"/>
                  <a:buChar char="•"/>
                </a:pPr>
                <a:r>
                  <a:rPr lang="en-GB" sz="1900" b="0" dirty="0"/>
                  <a:t>Time dummy has been used to capture the change in the effect of control variables on the dependent variable. </a:t>
                </a:r>
                <a:endParaRPr lang="en-US" sz="1900" b="0" dirty="0"/>
              </a:p>
              <a:p>
                <a:r>
                  <a:rPr lang="en-GB" sz="1900" b="0" dirty="0"/>
                  <a:t>The semi-logarithmic stochastic frontier production function:</a:t>
                </a:r>
              </a:p>
              <a:p>
                <a14:m>
                  <m:oMath xmlns:m="http://schemas.openxmlformats.org/officeDocument/2006/math">
                    <m:r>
                      <a:rPr lang="en-US" b="0" i="1" smtClean="0">
                        <a:latin typeface="Cambria Math" panose="02040503050406030204" pitchFamily="18" charset="0"/>
                      </a:rPr>
                      <m:t>𝑙𝑛</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𝐿</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𝐾</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𝑇</m:t>
                        </m:r>
                      </m:sub>
                    </m:sSub>
                    <m:r>
                      <a:rPr lang="en-US" b="0" i="1" smtClean="0">
                        <a:latin typeface="Cambria Math" panose="02040503050406030204" pitchFamily="18" charset="0"/>
                      </a:rPr>
                      <m:t>𝑇</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oMath>
                </a14:m>
                <a:r>
                  <a:rPr lang="en-GB" b="0" dirty="0"/>
                  <a:t>                     (1)        </a:t>
                </a:r>
              </a:p>
              <a:p>
                <a:r>
                  <a:rPr lang="en-GB" b="0" dirty="0"/>
                  <a:t> 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oMath>
                </a14:m>
                <a:endParaRPr lang="en-GB" sz="1800" b="0" dirty="0"/>
              </a:p>
              <a:p>
                <a:r>
                  <a:rPr lang="en-GB" sz="1800" b="0" dirty="0"/>
                  <a:t>By using the point estimate of the conditional mean of </a:t>
                </a:r>
                <a:r>
                  <a:rPr lang="en-GB" sz="1800" b="0" i="1" dirty="0" err="1"/>
                  <a:t>u</a:t>
                </a:r>
                <a:r>
                  <a:rPr lang="en-GB" sz="1800" b="0" i="1" baseline="-25000" dirty="0" err="1"/>
                  <a:t>i</a:t>
                </a:r>
                <a:r>
                  <a:rPr lang="en-GB" sz="1800" b="0" baseline="-25000" dirty="0"/>
                  <a:t> </a:t>
                </a:r>
                <a:r>
                  <a:rPr lang="en-GB" sz="1800" b="0" dirty="0"/>
                  <a:t>given </a:t>
                </a:r>
                <a:r>
                  <a:rPr lang="en-GB" sz="1800" b="0" i="1" dirty="0" err="1"/>
                  <a:t>ε</a:t>
                </a:r>
                <a:r>
                  <a:rPr lang="en-GB" sz="1800" b="0" i="1" baseline="-25000" dirty="0" err="1"/>
                  <a:t>i</a:t>
                </a:r>
                <a:r>
                  <a:rPr lang="en-GB" sz="1800" b="0" dirty="0"/>
                  <a:t>, firm specific </a:t>
                </a:r>
              </a:p>
              <a:p>
                <a:r>
                  <a:rPr lang="en-GB" sz="1900" b="0" dirty="0"/>
                  <a:t>Firm specific technical efficiency is calculated as </a:t>
                </a:r>
              </a:p>
              <a:p>
                <a:endParaRPr lang="en-GB" sz="1800" b="0" dirty="0"/>
              </a:p>
              <a:p>
                <a:endParaRPr lang="en-GB" sz="1800" b="0" dirty="0"/>
              </a:p>
              <a:p>
                <a:r>
                  <a:rPr lang="en-GB" sz="1900" b="0" dirty="0"/>
                  <a:t>The inefficiency term is distributed</a:t>
                </a:r>
                <a14:m>
                  <m:oMath xmlns:m="http://schemas.openxmlformats.org/officeDocument/2006/math">
                    <m:r>
                      <a:rPr lang="en-US" sz="1900" b="0" i="0" smtClean="0">
                        <a:latin typeface="Cambria Math" panose="02040503050406030204" pitchFamily="18" charset="0"/>
                      </a:rPr>
                      <m:t> </m:t>
                    </m:r>
                    <m:r>
                      <a:rPr lang="en-US" sz="1900" b="0" i="1" smtClean="0">
                        <a:latin typeface="Cambria Math" panose="02040503050406030204" pitchFamily="18" charset="0"/>
                      </a:rPr>
                      <m:t>𝑁</m:t>
                    </m:r>
                    <m:r>
                      <a:rPr lang="en-US" sz="1900" b="0" i="1" smtClean="0">
                        <a:latin typeface="Cambria Math" panose="02040503050406030204" pitchFamily="18" charset="0"/>
                      </a:rPr>
                      <m:t>(</m:t>
                    </m:r>
                    <m:r>
                      <a:rPr lang="en-US" sz="1900" b="0" i="1" smtClean="0">
                        <a:latin typeface="Cambria Math" panose="02040503050406030204" pitchFamily="18" charset="0"/>
                        <a:ea typeface="Cambria Math" panose="02040503050406030204" pitchFamily="18" charset="0"/>
                      </a:rPr>
                      <m:t>𝜇</m:t>
                    </m:r>
                    <m:r>
                      <a:rPr lang="en-US" sz="1900" b="0" i="1" smtClean="0">
                        <a:latin typeface="Cambria Math" panose="02040503050406030204" pitchFamily="18" charset="0"/>
                        <a:ea typeface="Cambria Math" panose="02040503050406030204" pitchFamily="18" charset="0"/>
                      </a:rPr>
                      <m:t>, </m:t>
                    </m:r>
                    <m:sSubSup>
                      <m:sSubSupPr>
                        <m:ctrlPr>
                          <a:rPr lang="en-US" sz="1900" b="0" i="1" smtClean="0">
                            <a:latin typeface="Cambria Math" panose="02040503050406030204" pitchFamily="18" charset="0"/>
                            <a:ea typeface="Cambria Math" panose="02040503050406030204" pitchFamily="18" charset="0"/>
                          </a:rPr>
                        </m:ctrlPr>
                      </m:sSubSupPr>
                      <m:e>
                        <m:r>
                          <a:rPr lang="en-US" sz="1900" b="0" i="1" smtClean="0">
                            <a:latin typeface="Cambria Math" panose="02040503050406030204" pitchFamily="18" charset="0"/>
                            <a:ea typeface="Cambria Math" panose="02040503050406030204" pitchFamily="18" charset="0"/>
                          </a:rPr>
                          <m:t>𝜎</m:t>
                        </m:r>
                      </m:e>
                      <m:sub>
                        <m:r>
                          <a:rPr lang="en-US" sz="1900" b="0" i="1" smtClean="0">
                            <a:latin typeface="Cambria Math" panose="02040503050406030204" pitchFamily="18" charset="0"/>
                            <a:ea typeface="Cambria Math" panose="02040503050406030204" pitchFamily="18" charset="0"/>
                          </a:rPr>
                          <m:t>𝑢</m:t>
                        </m:r>
                      </m:sub>
                      <m:sup>
                        <m:r>
                          <a:rPr lang="en-US" sz="1900" b="0" i="1" smtClean="0">
                            <a:latin typeface="Cambria Math" panose="02040503050406030204" pitchFamily="18" charset="0"/>
                            <a:ea typeface="Cambria Math" panose="02040503050406030204" pitchFamily="18" charset="0"/>
                          </a:rPr>
                          <m:t>2</m:t>
                        </m:r>
                      </m:sup>
                    </m:sSubSup>
                  </m:oMath>
                </a14:m>
                <a:r>
                  <a:rPr lang="en-US" sz="1900" b="0" dirty="0"/>
                  <a:t>), </a:t>
                </a:r>
                <a:r>
                  <a:rPr lang="el-GR" sz="1900" b="0" dirty="0"/>
                  <a:t> </a:t>
                </a:r>
                <a:r>
                  <a:rPr lang="en-GB" sz="1900" b="0" dirty="0"/>
                  <a:t>where </a:t>
                </a:r>
                <a:r>
                  <a:rPr lang="en-GB" sz="1900" b="0" i="1" dirty="0"/>
                  <a:t>μ</a:t>
                </a:r>
                <a:r>
                  <a:rPr lang="en-GB" sz="1900" b="0" dirty="0"/>
                  <a:t> can be estimated by taking average of </a:t>
                </a:r>
                <a14:m>
                  <m:oMath xmlns:m="http://schemas.openxmlformats.org/officeDocument/2006/math">
                    <m:sSub>
                      <m:sSubPr>
                        <m:ctrlPr>
                          <a:rPr lang="en-GB" sz="1900" b="0" i="1" smtClean="0">
                            <a:latin typeface="Cambria Math" panose="02040503050406030204" pitchFamily="18" charset="0"/>
                          </a:rPr>
                        </m:ctrlPr>
                      </m:sSubPr>
                      <m:e>
                        <m:r>
                          <a:rPr lang="en-US" sz="1900" b="0" i="1" smtClean="0">
                            <a:latin typeface="Cambria Math" panose="02040503050406030204" pitchFamily="18" charset="0"/>
                          </a:rPr>
                          <m:t>𝑢</m:t>
                        </m:r>
                      </m:e>
                      <m:sub>
                        <m:r>
                          <a:rPr lang="en-US" sz="1900" b="0" i="1" smtClean="0">
                            <a:latin typeface="Cambria Math" panose="02040503050406030204" pitchFamily="18" charset="0"/>
                          </a:rPr>
                          <m:t>𝑖</m:t>
                        </m:r>
                        <m:r>
                          <a:rPr lang="en-US" sz="1900" b="0" i="1" smtClean="0">
                            <a:latin typeface="Cambria Math" panose="02040503050406030204" pitchFamily="18" charset="0"/>
                          </a:rPr>
                          <m:t> </m:t>
                        </m:r>
                      </m:sub>
                    </m:sSub>
                  </m:oMath>
                </a14:m>
                <a:r>
                  <a:rPr lang="en-GB" sz="1900" b="0" dirty="0"/>
                  <a:t>: </a:t>
                </a:r>
                <a:endParaRPr lang="en-US" sz="1900" b="0" dirty="0"/>
              </a:p>
              <a:p>
                <a14:m>
                  <m:oMath xmlns:m="http://schemas.openxmlformats.org/officeDocument/2006/math">
                    <m:sSub>
                      <m:sSubPr>
                        <m:ctrlPr>
                          <a:rPr lang="en-US" sz="1900" b="0" i="1" smtClean="0">
                            <a:latin typeface="Cambria Math" panose="02040503050406030204" pitchFamily="18" charset="0"/>
                          </a:rPr>
                        </m:ctrlPr>
                      </m:sSubPr>
                      <m:e>
                        <m:r>
                          <a:rPr lang="en-US" sz="1900" b="0" i="1">
                            <a:latin typeface="Cambria Math" panose="02040503050406030204" pitchFamily="18" charset="0"/>
                            <a:ea typeface="Cambria Math" panose="02040503050406030204" pitchFamily="18" charset="0"/>
                          </a:rPr>
                          <m:t>𝜇</m:t>
                        </m:r>
                      </m:e>
                      <m:sub>
                        <m:r>
                          <a:rPr lang="en-US" sz="1900" b="0" i="1" smtClean="0">
                            <a:latin typeface="Cambria Math" panose="02040503050406030204" pitchFamily="18" charset="0"/>
                          </a:rPr>
                          <m:t>𝑖</m:t>
                        </m:r>
                      </m:sub>
                    </m:sSub>
                    <m:r>
                      <a:rPr lang="en-US" sz="1900" b="0" i="1" smtClean="0">
                        <a:latin typeface="Cambria Math" panose="02040503050406030204" pitchFamily="18" charset="0"/>
                      </a:rPr>
                      <m:t>=</m:t>
                    </m:r>
                    <m:sSup>
                      <m:sSupPr>
                        <m:ctrlPr>
                          <a:rPr lang="en-US" sz="1900" b="0" i="1" smtClean="0">
                            <a:latin typeface="Cambria Math" panose="02040503050406030204" pitchFamily="18" charset="0"/>
                          </a:rPr>
                        </m:ctrlPr>
                      </m:sSupPr>
                      <m:e>
                        <m:r>
                          <a:rPr lang="en-US" sz="1900" b="0" i="1" smtClean="0">
                            <a:latin typeface="Cambria Math" panose="02040503050406030204" pitchFamily="18" charset="0"/>
                          </a:rPr>
                          <m:t>𝑏</m:t>
                        </m:r>
                      </m:e>
                      <m:sup>
                        <m:r>
                          <a:rPr lang="en-US" sz="1900" b="0" i="1" smtClean="0">
                            <a:latin typeface="Cambria Math" panose="02040503050406030204" pitchFamily="18" charset="0"/>
                          </a:rPr>
                          <m:t>′</m:t>
                        </m:r>
                      </m:sup>
                    </m:sSup>
                    <m:sSub>
                      <m:sSubPr>
                        <m:ctrlPr>
                          <a:rPr lang="en-US" sz="1900" b="0" i="1" smtClean="0">
                            <a:latin typeface="Cambria Math" panose="02040503050406030204" pitchFamily="18" charset="0"/>
                          </a:rPr>
                        </m:ctrlPr>
                      </m:sSubPr>
                      <m:e>
                        <m:r>
                          <a:rPr lang="en-US" sz="1900" b="0" i="1" smtClean="0">
                            <a:latin typeface="Cambria Math" panose="02040503050406030204" pitchFamily="18" charset="0"/>
                          </a:rPr>
                          <m:t>𝑧</m:t>
                        </m:r>
                      </m:e>
                      <m:sub>
                        <m:r>
                          <a:rPr lang="en-US" sz="1900" b="0" i="1" smtClean="0">
                            <a:latin typeface="Cambria Math" panose="02040503050406030204" pitchFamily="18" charset="0"/>
                          </a:rPr>
                          <m:t>𝑖</m:t>
                        </m:r>
                      </m:sub>
                    </m:sSub>
                    <m:r>
                      <a:rPr lang="en-US" sz="1900" b="0" i="1" smtClean="0">
                        <a:latin typeface="Cambria Math" panose="02040503050406030204" pitchFamily="18" charset="0"/>
                      </a:rPr>
                      <m:t>+</m:t>
                    </m:r>
                    <m:sSub>
                      <m:sSubPr>
                        <m:ctrlPr>
                          <a:rPr lang="en-US" sz="1900" b="0" i="1" smtClean="0">
                            <a:latin typeface="Cambria Math" panose="02040503050406030204" pitchFamily="18" charset="0"/>
                          </a:rPr>
                        </m:ctrlPr>
                      </m:sSubPr>
                      <m:e>
                        <m:r>
                          <a:rPr lang="en-US" sz="1900" b="0" i="1" smtClean="0">
                            <a:latin typeface="Cambria Math" panose="02040503050406030204" pitchFamily="18" charset="0"/>
                          </a:rPr>
                          <m:t>𝑤</m:t>
                        </m:r>
                      </m:e>
                      <m:sub>
                        <m:r>
                          <a:rPr lang="en-US" sz="1900" b="0" i="1" smtClean="0">
                            <a:latin typeface="Cambria Math" panose="02040503050406030204" pitchFamily="18" charset="0"/>
                          </a:rPr>
                          <m:t>𝑖</m:t>
                        </m:r>
                      </m:sub>
                    </m:sSub>
                  </m:oMath>
                </a14:m>
                <a:r>
                  <a:rPr lang="en-US" sz="1900" b="0" dirty="0"/>
                  <a:t>                                 </a:t>
                </a:r>
                <a:r>
                  <a:rPr lang="en-US" sz="1900" b="0" dirty="0">
                    <a:latin typeface="Times New Roman" panose="02020603050405020304" pitchFamily="18" charset="0"/>
                    <a:cs typeface="Times New Roman" panose="02020603050405020304" pitchFamily="18" charset="0"/>
                  </a:rPr>
                  <a:t>(3) </a:t>
                </a:r>
              </a:p>
              <a:p>
                <a:r>
                  <a:rPr lang="en-GB" sz="1900" b="0" dirty="0"/>
                  <a:t>Our technical inefficiency equation is </a:t>
                </a:r>
                <a:r>
                  <a:rPr lang="en-GB" sz="1900" dirty="0"/>
                  <a:t>                                         </a:t>
                </a:r>
                <a:endParaRPr lang="en-US" sz="190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1</m:t>
                        </m:r>
                      </m:sub>
                    </m:sSub>
                    <m:r>
                      <a:rPr lang="en-US" b="0" i="1" smtClean="0">
                        <a:latin typeface="Cambria Math" panose="02040503050406030204" pitchFamily="18" charset="0"/>
                      </a:rPr>
                      <m:t>𝑠h𝑟𝑖𝑛𝑘𝑎𝑔𝑒</m:t>
                    </m:r>
                    <m:r>
                      <a:rPr lang="en-US" b="0" i="1" smtClean="0">
                        <a:latin typeface="Cambria Math" panose="02040503050406030204" pitchFamily="18" charset="0"/>
                      </a:rPr>
                      <m:t>_</m:t>
                    </m:r>
                    <m:r>
                      <a:rPr lang="en-US" b="0" i="1" smtClean="0">
                        <a:latin typeface="Cambria Math" panose="02040503050406030204" pitchFamily="18" charset="0"/>
                      </a:rPr>
                      <m:t>𝑑𝑒𝑚𝑎𝑛𝑑</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2</m:t>
                        </m:r>
                      </m:sub>
                    </m:sSub>
                    <m:r>
                      <a:rPr lang="en-US" b="0" i="1" smtClean="0">
                        <a:latin typeface="Cambria Math" panose="02040503050406030204" pitchFamily="18" charset="0"/>
                      </a:rPr>
                      <m:t>𝑛𝑜𝑛</m:t>
                    </m:r>
                    <m:r>
                      <a:rPr lang="en-US" b="0" i="1" smtClean="0">
                        <a:latin typeface="Cambria Math" panose="02040503050406030204" pitchFamily="18" charset="0"/>
                      </a:rPr>
                      <m:t>_</m:t>
                    </m:r>
                    <m:r>
                      <a:rPr lang="en-US" b="0" i="1" smtClean="0">
                        <a:latin typeface="Cambria Math" panose="02040503050406030204" pitchFamily="18" charset="0"/>
                      </a:rPr>
                      <m:t>𝑎𝑣𝑎𝑖𝑙𝑎𝑏𝑖𝑙𝑖𝑡𝑦</m:t>
                    </m:r>
                    <m:r>
                      <a:rPr lang="en-US" b="0" i="1" smtClean="0">
                        <a:latin typeface="Cambria Math" panose="02040503050406030204" pitchFamily="18" charset="0"/>
                      </a:rPr>
                      <m:t>_</m:t>
                    </m:r>
                    <m:r>
                      <a:rPr lang="en-US" b="0" i="1" smtClean="0">
                        <a:latin typeface="Cambria Math" panose="02040503050406030204" pitchFamily="18" charset="0"/>
                      </a:rPr>
                      <m:t>𝑐𝑟𝑒𝑑𝑖𝑡</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3</m:t>
                        </m:r>
                      </m:sub>
                    </m:sSub>
                    <m:r>
                      <a:rPr lang="en-US" b="0" i="1" smtClean="0">
                        <a:latin typeface="Cambria Math" panose="02040503050406030204" pitchFamily="18" charset="0"/>
                      </a:rPr>
                      <m:t>𝑠𝑢𝑏𝑠𝑖𝑑𝑦</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4</m:t>
                        </m:r>
                      </m:sub>
                    </m:sSub>
                    <m:r>
                      <a:rPr lang="en-US" b="0" i="1" smtClean="0">
                        <a:latin typeface="Cambria Math" panose="02040503050406030204" pitchFamily="18" charset="0"/>
                      </a:rPr>
                      <m:t>h𝑜𝑚𝑒</m:t>
                    </m:r>
                    <m:r>
                      <a:rPr lang="en-US" b="0" i="1" smtClean="0">
                        <a:latin typeface="Cambria Math" panose="02040503050406030204" pitchFamily="18" charset="0"/>
                      </a:rPr>
                      <m:t>_</m:t>
                    </m:r>
                    <m:r>
                      <a:rPr lang="en-US" b="0" i="1" smtClean="0">
                        <a:latin typeface="Cambria Math" panose="02040503050406030204" pitchFamily="18" charset="0"/>
                      </a:rPr>
                      <m:t>𝑏𝑎𝑠𝑒𝑑</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5</m:t>
                        </m:r>
                      </m:sub>
                    </m:sSub>
                    <m:r>
                      <a:rPr lang="en-US" b="0" i="1" smtClean="0">
                        <a:latin typeface="Cambria Math" panose="02040503050406030204" pitchFamily="18" charset="0"/>
                      </a:rPr>
                      <m:t>𝑂𝐴𝐸</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6</m:t>
                        </m:r>
                      </m:sub>
                    </m:sSub>
                    <m:r>
                      <a:rPr lang="en-US" b="0" i="1" smtClean="0">
                        <a:latin typeface="Cambria Math" panose="02040503050406030204" pitchFamily="18" charset="0"/>
                      </a:rPr>
                      <m:t>𝑟𝑢𝑟𝑎𝑙</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𝑖</m:t>
                        </m:r>
                      </m:sub>
                    </m:sSub>
                  </m:oMath>
                </a14:m>
                <a:r>
                  <a:rPr lang="en-US" b="0" dirty="0"/>
                  <a:t>    </a:t>
                </a:r>
                <a:r>
                  <a:rPr lang="en-US" sz="1900" b="0" dirty="0">
                    <a:latin typeface="Times New Roman" panose="02020603050405020304" pitchFamily="18" charset="0"/>
                    <a:cs typeface="Times New Roman" panose="02020603050405020304" pitchFamily="18" charset="0"/>
                  </a:rPr>
                  <a:t>(4)</a:t>
                </a:r>
                <a:r>
                  <a:rPr lang="en-US" b="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55700"/>
                <a:ext cx="7620000" cy="5549582"/>
              </a:xfrm>
              <a:blipFill>
                <a:blip r:embed="rId3"/>
                <a:stretch>
                  <a:fillRect l="-400" t="-769" r="-400"/>
                </a:stretch>
              </a:blipFill>
            </p:spPr>
            <p:txBody>
              <a:bodyPr/>
              <a:lstStyle/>
              <a:p>
                <a:r>
                  <a:rPr lang="en-US">
                    <a:noFill/>
                  </a:rPr>
                  <a:t> </a:t>
                </a:r>
              </a:p>
            </p:txBody>
          </p:sp>
        </mc:Fallback>
      </mc:AlternateContent>
      <p:pic>
        <p:nvPicPr>
          <p:cNvPr id="6" name="Picture 5"/>
          <p:cNvPicPr>
            <a:picLocks noChangeAspect="1"/>
          </p:cNvPicPr>
          <p:nvPr/>
        </p:nvPicPr>
        <p:blipFill>
          <a:blip r:embed="rId4"/>
          <a:stretch>
            <a:fillRect/>
          </a:stretch>
        </p:blipFill>
        <p:spPr>
          <a:xfrm>
            <a:off x="477097" y="4140041"/>
            <a:ext cx="8209703" cy="546100"/>
          </a:xfrm>
          <a:prstGeom prst="rect">
            <a:avLst/>
          </a:prstGeom>
        </p:spPr>
      </p:pic>
    </p:spTree>
    <p:extLst>
      <p:ext uri="{BB962C8B-B14F-4D97-AF65-F5344CB8AC3E}">
        <p14:creationId xmlns:p14="http://schemas.microsoft.com/office/powerpoint/2010/main" val="1119238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E53DD-DD8D-4E5D-91DC-747362D26357}"/>
              </a:ext>
            </a:extLst>
          </p:cNvPr>
          <p:cNvSpPr>
            <a:spLocks noGrp="1"/>
          </p:cNvSpPr>
          <p:nvPr>
            <p:ph type="title"/>
          </p:nvPr>
        </p:nvSpPr>
        <p:spPr>
          <a:xfrm>
            <a:off x="-158291" y="152718"/>
            <a:ext cx="8527550" cy="391812"/>
          </a:xfrm>
        </p:spPr>
        <p:txBody>
          <a:bodyPr>
            <a:noAutofit/>
          </a:bodyPr>
          <a:lstStyle/>
          <a:p>
            <a:pPr algn="ctr"/>
            <a:r>
              <a:rPr lang="en-US" sz="1400" dirty="0"/>
              <a:t>Table 6  Estimated Coefficients of Semi-log Production Function and Inefficiency Function</a:t>
            </a:r>
          </a:p>
        </p:txBody>
      </p:sp>
      <mc:AlternateContent xmlns:mc="http://schemas.openxmlformats.org/markup-compatibility/2006" xmlns:a14="http://schemas.microsoft.com/office/drawing/2010/main">
        <mc:Choice Requires="a14">
          <p:graphicFrame>
            <p:nvGraphicFramePr>
              <p:cNvPr id="4" name="Table 4">
                <a:extLst>
                  <a:ext uri="{FF2B5EF4-FFF2-40B4-BE49-F238E27FC236}">
                    <a16:creationId xmlns:a16="http://schemas.microsoft.com/office/drawing/2014/main" id="{386E6D75-F2C9-469A-A589-74FB18B23F04}"/>
                  </a:ext>
                </a:extLst>
              </p:cNvPr>
              <p:cNvGraphicFramePr>
                <a:graphicFrameLocks noGrp="1"/>
              </p:cNvGraphicFramePr>
              <p:nvPr>
                <p:ph idx="1"/>
                <p:extLst>
                  <p:ext uri="{D42A27DB-BD31-4B8C-83A1-F6EECF244321}">
                    <p14:modId xmlns:p14="http://schemas.microsoft.com/office/powerpoint/2010/main" val="2751165596"/>
                  </p:ext>
                </p:extLst>
              </p:nvPr>
            </p:nvGraphicFramePr>
            <p:xfrm>
              <a:off x="1040524" y="525517"/>
              <a:ext cx="6137895" cy="4985552"/>
            </p:xfrm>
            <a:graphic>
              <a:graphicData uri="http://schemas.openxmlformats.org/drawingml/2006/table">
                <a:tbl>
                  <a:tblPr firstRow="1" bandRow="1">
                    <a:tableStyleId>{5C22544A-7EE6-4342-B048-85BDC9FD1C3A}</a:tableStyleId>
                  </a:tblPr>
                  <a:tblGrid>
                    <a:gridCol w="1744717">
                      <a:extLst>
                        <a:ext uri="{9D8B030D-6E8A-4147-A177-3AD203B41FA5}">
                          <a16:colId xmlns:a16="http://schemas.microsoft.com/office/drawing/2014/main" val="2110962960"/>
                        </a:ext>
                      </a:extLst>
                    </a:gridCol>
                    <a:gridCol w="1166649">
                      <a:extLst>
                        <a:ext uri="{9D8B030D-6E8A-4147-A177-3AD203B41FA5}">
                          <a16:colId xmlns:a16="http://schemas.microsoft.com/office/drawing/2014/main" val="3427824408"/>
                        </a:ext>
                      </a:extLst>
                    </a:gridCol>
                    <a:gridCol w="1282262">
                      <a:extLst>
                        <a:ext uri="{9D8B030D-6E8A-4147-A177-3AD203B41FA5}">
                          <a16:colId xmlns:a16="http://schemas.microsoft.com/office/drawing/2014/main" val="4291858533"/>
                        </a:ext>
                      </a:extLst>
                    </a:gridCol>
                    <a:gridCol w="935420">
                      <a:extLst>
                        <a:ext uri="{9D8B030D-6E8A-4147-A177-3AD203B41FA5}">
                          <a16:colId xmlns:a16="http://schemas.microsoft.com/office/drawing/2014/main" val="570260894"/>
                        </a:ext>
                      </a:extLst>
                    </a:gridCol>
                    <a:gridCol w="1008847">
                      <a:extLst>
                        <a:ext uri="{9D8B030D-6E8A-4147-A177-3AD203B41FA5}">
                          <a16:colId xmlns:a16="http://schemas.microsoft.com/office/drawing/2014/main" val="2588467427"/>
                        </a:ext>
                      </a:extLst>
                    </a:gridCol>
                  </a:tblGrid>
                  <a:tr h="396976">
                    <a:tc>
                      <a:txBody>
                        <a:bodyPr/>
                        <a:lstStyle/>
                        <a:p>
                          <a:endParaRPr lang="en-US" sz="1800" b="1" dirty="0"/>
                        </a:p>
                      </a:txBody>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Coefficient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Standard Error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P&gt;|z|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87075427"/>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constant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10.12487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.0346861</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291.90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3297911"/>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labour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0.0421514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0.0006334</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66.54</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03139394"/>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capital</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0.0000000141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0.000000000784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17.99</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46563932"/>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year_2016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0.3552968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.007723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46.01</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11071401"/>
                      </a:ext>
                    </a:extLst>
                  </a:tr>
                  <a:tr h="286786">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Coefficient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Standard Error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P&gt;|z|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extLst>
                      <a:ext uri="{0D108BD9-81ED-4DB2-BD59-A6C34878D82A}">
                        <a16:rowId xmlns:a16="http://schemas.microsoft.com/office/drawing/2014/main" val="2433794343"/>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constant</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0.1205891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0.0426132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118696755"/>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shrinkage_demand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0.1543164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0.0132563</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11.64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90882510"/>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non_availability_credit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0.1272886</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0.0192404</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6.62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545930751"/>
                      </a:ext>
                    </a:extLst>
                  </a:tr>
                  <a:tr h="286786">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subsidy</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-0.4781295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0.0792345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-6.03</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174597102"/>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home-based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0.4997391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0.0093329</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53.55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964295414"/>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OAE</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1.454226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0.0162771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89.34</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581599286"/>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rural</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0.298943</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0.0089608</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33.36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635785480"/>
                      </a:ext>
                    </a:extLst>
                  </a:tr>
                  <a:tr h="286786">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𝜹</m:t>
                                    </m:r>
                                  </m:e>
                                  <m:sub>
                                    <m: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t>𝒖</m:t>
                                    </m:r>
                                  </m:sub>
                                </m:sSub>
                              </m:oMath>
                            </m:oMathPara>
                          </a14:m>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0.4218089</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0.0227421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18.55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473446620"/>
                      </a:ext>
                    </a:extLst>
                  </a:tr>
                  <a:tr h="286786">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2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200" b="1" i="1" smtClean="0">
                                        <a:effectLst/>
                                        <a:latin typeface="Cambria Math" panose="02040503050406030204" pitchFamily="18" charset="0"/>
                                        <a:ea typeface="Times New Roman" panose="02020603050405020304" pitchFamily="18" charset="0"/>
                                        <a:cs typeface="Times New Roman" panose="02020603050405020304" pitchFamily="18" charset="0"/>
                                      </a:rPr>
                                      <m:t>𝜹</m:t>
                                    </m:r>
                                  </m:e>
                                  <m:sub>
                                    <m:r>
                                      <a:rPr lang="en-GB" sz="1200" b="1" i="1" smtClean="0">
                                        <a:effectLst/>
                                        <a:latin typeface="Cambria Math" panose="02040503050406030204" pitchFamily="18" charset="0"/>
                                        <a:ea typeface="Times New Roman" panose="02020603050405020304" pitchFamily="18" charset="0"/>
                                        <a:cs typeface="Times New Roman" panose="02020603050405020304" pitchFamily="18" charset="0"/>
                                      </a:rPr>
                                      <m:t>𝒗</m:t>
                                    </m:r>
                                  </m:sub>
                                </m:sSub>
                              </m:oMath>
                            </m:oMathPara>
                          </a14:m>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0.8997885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0.0090761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99.14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054033479"/>
                      </a:ext>
                    </a:extLst>
                  </a:tr>
                  <a:tr h="286786">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GB" sz="1200" b="1" i="1" smtClean="0">
                                    <a:effectLst/>
                                    <a:latin typeface="Cambria Math" panose="02040503050406030204" pitchFamily="18" charset="0"/>
                                    <a:ea typeface="Times New Roman" panose="02020603050405020304" pitchFamily="18" charset="0"/>
                                    <a:cs typeface="Times New Roman" panose="02020603050405020304" pitchFamily="18" charset="0"/>
                                  </a:rPr>
                                  <m:t>𝝀</m:t>
                                </m:r>
                              </m:oMath>
                            </m:oMathPara>
                          </a14:m>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0.4687868</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0.0314606</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14.90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232032783"/>
                      </a:ext>
                    </a:extLst>
                  </a:tr>
                  <a:tr h="286786">
                    <a:tc gridSpan="2">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Log likelihood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gridSpan="2">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-99283.402</a:t>
                          </a:r>
                        </a:p>
                      </a:txBody>
                      <a:tcPr marL="68580" marR="68580" marT="0" marB="0" anchor="b">
                        <a:solidFill>
                          <a:schemeClr val="accent6"/>
                        </a:solidFill>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52441780"/>
                      </a:ext>
                    </a:extLst>
                  </a:tr>
                </a:tbl>
              </a:graphicData>
            </a:graphic>
          </p:graphicFrame>
        </mc:Choice>
        <mc:Fallback xmlns="">
          <p:graphicFrame>
            <p:nvGraphicFramePr>
              <p:cNvPr id="4" name="Table 4">
                <a:extLst>
                  <a:ext uri="{FF2B5EF4-FFF2-40B4-BE49-F238E27FC236}">
                    <a16:creationId xmlns:a16="http://schemas.microsoft.com/office/drawing/2014/main" id="{386E6D75-F2C9-469A-A589-74FB18B23F04}"/>
                  </a:ext>
                </a:extLst>
              </p:cNvPr>
              <p:cNvGraphicFramePr>
                <a:graphicFrameLocks noGrp="1"/>
              </p:cNvGraphicFramePr>
              <p:nvPr>
                <p:ph idx="1"/>
                <p:extLst>
                  <p:ext uri="{D42A27DB-BD31-4B8C-83A1-F6EECF244321}">
                    <p14:modId xmlns:p14="http://schemas.microsoft.com/office/powerpoint/2010/main" val="2751165596"/>
                  </p:ext>
                </p:extLst>
              </p:nvPr>
            </p:nvGraphicFramePr>
            <p:xfrm>
              <a:off x="1040524" y="525517"/>
              <a:ext cx="6137895" cy="4985552"/>
            </p:xfrm>
            <a:graphic>
              <a:graphicData uri="http://schemas.openxmlformats.org/drawingml/2006/table">
                <a:tbl>
                  <a:tblPr firstRow="1" bandRow="1">
                    <a:tableStyleId>{5C22544A-7EE6-4342-B048-85BDC9FD1C3A}</a:tableStyleId>
                  </a:tblPr>
                  <a:tblGrid>
                    <a:gridCol w="1744717">
                      <a:extLst>
                        <a:ext uri="{9D8B030D-6E8A-4147-A177-3AD203B41FA5}">
                          <a16:colId xmlns:a16="http://schemas.microsoft.com/office/drawing/2014/main" val="2110962960"/>
                        </a:ext>
                      </a:extLst>
                    </a:gridCol>
                    <a:gridCol w="1166649">
                      <a:extLst>
                        <a:ext uri="{9D8B030D-6E8A-4147-A177-3AD203B41FA5}">
                          <a16:colId xmlns:a16="http://schemas.microsoft.com/office/drawing/2014/main" val="3427824408"/>
                        </a:ext>
                      </a:extLst>
                    </a:gridCol>
                    <a:gridCol w="1282262">
                      <a:extLst>
                        <a:ext uri="{9D8B030D-6E8A-4147-A177-3AD203B41FA5}">
                          <a16:colId xmlns:a16="http://schemas.microsoft.com/office/drawing/2014/main" val="4291858533"/>
                        </a:ext>
                      </a:extLst>
                    </a:gridCol>
                    <a:gridCol w="935420">
                      <a:extLst>
                        <a:ext uri="{9D8B030D-6E8A-4147-A177-3AD203B41FA5}">
                          <a16:colId xmlns:a16="http://schemas.microsoft.com/office/drawing/2014/main" val="570260894"/>
                        </a:ext>
                      </a:extLst>
                    </a:gridCol>
                    <a:gridCol w="1008847">
                      <a:extLst>
                        <a:ext uri="{9D8B030D-6E8A-4147-A177-3AD203B41FA5}">
                          <a16:colId xmlns:a16="http://schemas.microsoft.com/office/drawing/2014/main" val="2588467427"/>
                        </a:ext>
                      </a:extLst>
                    </a:gridCol>
                  </a:tblGrid>
                  <a:tr h="396976">
                    <a:tc>
                      <a:txBody>
                        <a:bodyPr/>
                        <a:lstStyle/>
                        <a:p>
                          <a:endParaRPr lang="en-US" sz="1800" b="1" dirty="0"/>
                        </a:p>
                      </a:txBody>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Coefficient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Standard Error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P&gt;|z|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87075427"/>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constant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10.12487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.0346861</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291.90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3297911"/>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labour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0.0421514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0.0006334</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66.54</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03139394"/>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capital</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0.0000000141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0.000000000784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17.99</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46563932"/>
                      </a:ext>
                    </a:extLst>
                  </a:tr>
                  <a:tr h="286786">
                    <a:tc>
                      <a:txBody>
                        <a:bodyPr/>
                        <a:lstStyle/>
                        <a:p>
                          <a:pPr marL="0" marR="0" algn="ctr">
                            <a:lnSpc>
                              <a:spcPct val="115000"/>
                            </a:lnSpc>
                            <a:spcBef>
                              <a:spcPts val="0"/>
                            </a:spcBef>
                            <a:spcAft>
                              <a:spcPts val="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year_2016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0.3552968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.007723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46.01</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11071401"/>
                      </a:ext>
                    </a:extLst>
                  </a:tr>
                  <a:tr h="286786">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Coefficient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Standard Error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P&gt;|z|</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extLst>
                      <a:ext uri="{0D108BD9-81ED-4DB2-BD59-A6C34878D82A}">
                        <a16:rowId xmlns:a16="http://schemas.microsoft.com/office/drawing/2014/main" val="2433794343"/>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constant</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0.1205891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0.0426132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118696755"/>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shrinkage_demand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0.1543164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0.0132563</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11.64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90882510"/>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non_availability_credit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0.1272886</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0.0192404</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6.62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545930751"/>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subsidy</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-0.4781295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0.0792345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-6.03</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174597102"/>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home-based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0.4997391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0.0093329</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53.55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964295414"/>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OAE</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1.454226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0.0162771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89.34</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581599286"/>
                      </a:ext>
                    </a:extLst>
                  </a:tr>
                  <a:tr h="286786">
                    <a:tc>
                      <a:txBody>
                        <a:bodyPr/>
                        <a:lstStyle/>
                        <a:p>
                          <a:pPr marL="0" marR="0" algn="ctr">
                            <a:lnSpc>
                              <a:spcPct val="115000"/>
                            </a:lnSpc>
                            <a:spcBef>
                              <a:spcPts val="0"/>
                            </a:spcBef>
                            <a:spcAft>
                              <a:spcPts val="0"/>
                            </a:spcAft>
                          </a:pPr>
                          <a:r>
                            <a:rPr lang="en-US" sz="1200" b="1">
                              <a:effectLst/>
                              <a:latin typeface="Times New Roman" panose="02020603050405020304" pitchFamily="18" charset="0"/>
                              <a:ea typeface="Times New Roman" panose="02020603050405020304" pitchFamily="18" charset="0"/>
                              <a:cs typeface="Times New Roman" panose="02020603050405020304" pitchFamily="18" charset="0"/>
                            </a:rPr>
                            <a:t>rural</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0.298943</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0.0089608</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33.36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3635785480"/>
                      </a:ext>
                    </a:extLst>
                  </a:tr>
                  <a:tr h="286786">
                    <a:tc>
                      <a:txBody>
                        <a:bodyPr/>
                        <a:lstStyle/>
                        <a:p>
                          <a:endParaRPr lang="en-US"/>
                        </a:p>
                      </a:txBody>
                      <a:tcPr marL="68580" marR="68580" marT="0" marB="0" anchor="b">
                        <a:blipFill>
                          <a:blip r:embed="rId3"/>
                          <a:stretch>
                            <a:fillRect l="-348" t="-1344681" r="-252613" b="-331915"/>
                          </a:stretch>
                        </a:blip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0.4218089</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0.0227421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18.55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473446620"/>
                      </a:ext>
                    </a:extLst>
                  </a:tr>
                  <a:tr h="286786">
                    <a:tc>
                      <a:txBody>
                        <a:bodyPr/>
                        <a:lstStyle/>
                        <a:p>
                          <a:endParaRPr lang="en-US"/>
                        </a:p>
                      </a:txBody>
                      <a:tcPr marL="68580" marR="68580" marT="0" marB="0" anchor="b">
                        <a:blipFill>
                          <a:blip r:embed="rId3"/>
                          <a:stretch>
                            <a:fillRect l="-348" t="-1444681" r="-252613" b="-231915"/>
                          </a:stretch>
                        </a:blip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0.8997885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0.0090761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99.14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1054033479"/>
                      </a:ext>
                    </a:extLst>
                  </a:tr>
                  <a:tr h="286786">
                    <a:tc>
                      <a:txBody>
                        <a:bodyPr/>
                        <a:lstStyle/>
                        <a:p>
                          <a:endParaRPr lang="en-US"/>
                        </a:p>
                      </a:txBody>
                      <a:tcPr marL="68580" marR="68580" marT="0" marB="0" anchor="b">
                        <a:blipFill>
                          <a:blip r:embed="rId3"/>
                          <a:stretch>
                            <a:fillRect l="-348" t="-1544681" r="-252613" b="-131915"/>
                          </a:stretch>
                        </a:blip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0.4687868</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a:effectLst/>
                              <a:latin typeface="Times New Roman" panose="02020603050405020304" pitchFamily="18" charset="0"/>
                              <a:ea typeface="Times New Roman" panose="02020603050405020304" pitchFamily="18" charset="0"/>
                              <a:cs typeface="Times New Roman" panose="02020603050405020304" pitchFamily="18" charset="0"/>
                            </a:rPr>
                            <a:t>0.0314606</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14.90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a:txBody>
                        <a:bodyPr/>
                        <a:lstStyle/>
                        <a:p>
                          <a:pPr marL="0" marR="0" algn="ctr">
                            <a:lnSpc>
                              <a:spcPct val="115000"/>
                            </a:lnSpc>
                            <a:spcBef>
                              <a:spcPts val="0"/>
                            </a:spcBef>
                            <a:spcAft>
                              <a:spcPts val="0"/>
                            </a:spcAft>
                          </a:pPr>
                          <a:r>
                            <a:rPr lang="en-US" sz="1200" b="0" dirty="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extLst>
                      <a:ext uri="{0D108BD9-81ED-4DB2-BD59-A6C34878D82A}">
                        <a16:rowId xmlns:a16="http://schemas.microsoft.com/office/drawing/2014/main" val="2232032783"/>
                      </a:ext>
                    </a:extLst>
                  </a:tr>
                  <a:tr h="286786">
                    <a:tc gridSpan="2">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Log likelihood</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6"/>
                        </a:solidFill>
                      </a:tcPr>
                    </a:tc>
                    <a:tc gridSpan="2">
                      <a:txBody>
                        <a:bodyPr/>
                        <a:lstStyle/>
                        <a:p>
                          <a:pPr marL="0" marR="0" algn="ctr">
                            <a:lnSpc>
                              <a:spcPct val="11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-99283.402</a:t>
                          </a:r>
                        </a:p>
                      </a:txBody>
                      <a:tcPr marL="68580" marR="68580" marT="0" marB="0" anchor="b">
                        <a:solidFill>
                          <a:schemeClr val="accent6"/>
                        </a:solidFill>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52441780"/>
                      </a:ext>
                    </a:extLst>
                  </a:tr>
                </a:tbl>
              </a:graphicData>
            </a:graphic>
          </p:graphicFrame>
        </mc:Fallback>
      </mc:AlternateContent>
      <p:sp>
        <p:nvSpPr>
          <p:cNvPr id="6" name="TextBox 5">
            <a:extLst>
              <a:ext uri="{FF2B5EF4-FFF2-40B4-BE49-F238E27FC236}">
                <a16:creationId xmlns:a16="http://schemas.microsoft.com/office/drawing/2014/main" id="{668577AF-22B0-4E30-B0B5-BBFD5B6EE904}"/>
              </a:ext>
            </a:extLst>
          </p:cNvPr>
          <p:cNvSpPr txBox="1"/>
          <p:nvPr/>
        </p:nvSpPr>
        <p:spPr>
          <a:xfrm>
            <a:off x="1221014" y="6138575"/>
            <a:ext cx="5768939" cy="369332"/>
          </a:xfrm>
          <a:prstGeom prst="rect">
            <a:avLst/>
          </a:prstGeom>
          <a:noFill/>
        </p:spPr>
        <p:txBody>
          <a:bodyPr wrap="square">
            <a:spAutoFit/>
          </a:bodyPr>
          <a:lstStyle/>
          <a:p>
            <a:r>
              <a:rPr lang="en-US" dirty="0"/>
              <a:t>Source: Author’s estimate based on data as for Table 1 </a:t>
            </a:r>
          </a:p>
        </p:txBody>
      </p:sp>
    </p:spTree>
    <p:extLst>
      <p:ext uri="{BB962C8B-B14F-4D97-AF65-F5344CB8AC3E}">
        <p14:creationId xmlns:p14="http://schemas.microsoft.com/office/powerpoint/2010/main" val="3329360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Essential.thmx</Template>
  <TotalTime>528</TotalTime>
  <Words>2247</Words>
  <Application>Microsoft Office PowerPoint</Application>
  <PresentationFormat>On-screen Show (4:3)</PresentationFormat>
  <Paragraphs>334</Paragraphs>
  <Slides>11</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Black</vt:lpstr>
      <vt:lpstr>Calibri</vt:lpstr>
      <vt:lpstr>Cambria Math</vt:lpstr>
      <vt:lpstr>Century Gothic</vt:lpstr>
      <vt:lpstr>Times New Roman</vt:lpstr>
      <vt:lpstr>Essential</vt:lpstr>
      <vt:lpstr>Causes of Low Productivity and Low Technical Efficiency in Unincorporated Manufacturing Industry in India:  Stochastic Frontier Analysis with Firm Level Data </vt:lpstr>
      <vt:lpstr>STATEMENT OF THE PROBLEM</vt:lpstr>
      <vt:lpstr>Objectives of the study and source of data</vt:lpstr>
      <vt:lpstr>overview of the unincorporated manufacturing enterprises in India: 2010-11 to 2015-16 </vt:lpstr>
      <vt:lpstr>PowerPoint Presentation</vt:lpstr>
      <vt:lpstr>PowerPoint Presentation</vt:lpstr>
      <vt:lpstr>PowerPoint Presentation</vt:lpstr>
      <vt:lpstr>Methodology for measuring technical inefficiency</vt:lpstr>
      <vt:lpstr>Table 6  Estimated Coefficients of Semi-log Production Function and Inefficiency Function</vt:lpstr>
      <vt:lpstr>Table 7 Mean Efficiency Scores of Unincorporated Manufacturing Enterprises</vt:lpstr>
      <vt:lpstr>Conclusion: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Causes of Low Productivity and Low Technical Efficiency in Unincorporated Manufacturing Industry in India:  Stochastic Frontier Analysis with Firm Level Data</dc:title>
  <dc:creator>Anindita Sengupta</dc:creator>
  <cp:lastModifiedBy>Anindita Sengupta</cp:lastModifiedBy>
  <cp:revision>53</cp:revision>
  <dcterms:created xsi:type="dcterms:W3CDTF">2020-08-24T05:36:23Z</dcterms:created>
  <dcterms:modified xsi:type="dcterms:W3CDTF">2020-08-25T17:55:31Z</dcterms:modified>
</cp:coreProperties>
</file>